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3" r:id="rId1"/>
  </p:sldMasterIdLst>
  <p:notesMasterIdLst>
    <p:notesMasterId r:id="rId25"/>
  </p:notesMasterIdLst>
  <p:handoutMasterIdLst>
    <p:handoutMasterId r:id="rId26"/>
  </p:handoutMasterIdLst>
  <p:sldIdLst>
    <p:sldId id="256" r:id="rId2"/>
    <p:sldId id="282" r:id="rId3"/>
    <p:sldId id="307" r:id="rId4"/>
    <p:sldId id="292" r:id="rId5"/>
    <p:sldId id="302" r:id="rId6"/>
    <p:sldId id="304" r:id="rId7"/>
    <p:sldId id="305" r:id="rId8"/>
    <p:sldId id="311" r:id="rId9"/>
    <p:sldId id="309" r:id="rId10"/>
    <p:sldId id="310" r:id="rId11"/>
    <p:sldId id="296" r:id="rId12"/>
    <p:sldId id="313" r:id="rId13"/>
    <p:sldId id="285" r:id="rId14"/>
    <p:sldId id="297" r:id="rId15"/>
    <p:sldId id="286" r:id="rId16"/>
    <p:sldId id="294" r:id="rId17"/>
    <p:sldId id="298" r:id="rId18"/>
    <p:sldId id="308" r:id="rId19"/>
    <p:sldId id="314" r:id="rId20"/>
    <p:sldId id="301" r:id="rId21"/>
    <p:sldId id="299" r:id="rId22"/>
    <p:sldId id="315" r:id="rId23"/>
    <p:sldId id="312" r:id="rId24"/>
  </p:sldIdLst>
  <p:sldSz cx="9144000" cy="6858000" type="screen4x3"/>
  <p:notesSz cx="6997700" cy="92837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C0C0C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44" autoAdjust="0"/>
    <p:restoredTop sz="73691" autoAdjust="0"/>
  </p:normalViewPr>
  <p:slideViewPr>
    <p:cSldViewPr>
      <p:cViewPr varScale="1">
        <p:scale>
          <a:sx n="75" d="100"/>
          <a:sy n="75" d="100"/>
        </p:scale>
        <p:origin x="1482" y="72"/>
      </p:cViewPr>
      <p:guideLst>
        <p:guide orient="horz" pos="2160"/>
        <p:guide pos="2880"/>
      </p:guideLst>
    </p:cSldViewPr>
  </p:slideViewPr>
  <p:outlineViewPr>
    <p:cViewPr>
      <p:scale>
        <a:sx n="33" d="100"/>
        <a:sy n="33" d="100"/>
      </p:scale>
      <p:origin x="0" y="5789"/>
    </p:cViewPr>
  </p:outlineViewPr>
  <p:notesTextViewPr>
    <p:cViewPr>
      <p:scale>
        <a:sx n="100" d="100"/>
        <a:sy n="100" d="100"/>
      </p:scale>
      <p:origin x="0" y="0"/>
    </p:cViewPr>
  </p:notesTextViewPr>
  <p:sorterViewPr>
    <p:cViewPr>
      <p:scale>
        <a:sx n="140" d="100"/>
        <a:sy n="140" d="100"/>
      </p:scale>
      <p:origin x="0" y="-6258"/>
    </p:cViewPr>
  </p:sorterViewPr>
  <p:notesViewPr>
    <p:cSldViewPr>
      <p:cViewPr varScale="1">
        <p:scale>
          <a:sx n="52" d="100"/>
          <a:sy n="52" d="100"/>
        </p:scale>
        <p:origin x="-1800" y="-96"/>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D6A2E961-17D2-422E-8693-1B1467D88DF1}"/>
              </a:ext>
            </a:extLst>
          </p:cNvPr>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3013" tIns="46507" rIns="93013" bIns="46507" numCol="1" anchor="t" anchorCtr="0" compatLnSpc="1">
            <a:prstTxWarp prst="textNoShape">
              <a:avLst/>
            </a:prstTxWarp>
          </a:bodyPr>
          <a:lstStyle>
            <a:lvl1pPr defTabSz="930275">
              <a:defRPr sz="1200"/>
            </a:lvl1pPr>
          </a:lstStyle>
          <a:p>
            <a:pPr>
              <a:defRPr/>
            </a:pPr>
            <a:endParaRPr lang="en-US"/>
          </a:p>
        </p:txBody>
      </p:sp>
      <p:sp>
        <p:nvSpPr>
          <p:cNvPr id="19459" name="Rectangle 3">
            <a:extLst>
              <a:ext uri="{FF2B5EF4-FFF2-40B4-BE49-F238E27FC236}">
                <a16:creationId xmlns:a16="http://schemas.microsoft.com/office/drawing/2014/main" id="{17525C48-0A6B-4249-97C2-821B4E84B9D3}"/>
              </a:ext>
            </a:extLst>
          </p:cNvPr>
          <p:cNvSpPr>
            <a:spLocks noGrp="1" noChangeArrowheads="1"/>
          </p:cNvSpPr>
          <p:nvPr>
            <p:ph type="dt" sz="quarter" idx="1"/>
          </p:nvPr>
        </p:nvSpPr>
        <p:spPr bwMode="auto">
          <a:xfrm>
            <a:off x="3963988" y="0"/>
            <a:ext cx="3033712" cy="465138"/>
          </a:xfrm>
          <a:prstGeom prst="rect">
            <a:avLst/>
          </a:prstGeom>
          <a:noFill/>
          <a:ln w="9525">
            <a:noFill/>
            <a:miter lim="800000"/>
            <a:headEnd/>
            <a:tailEnd/>
          </a:ln>
          <a:effectLst/>
        </p:spPr>
        <p:txBody>
          <a:bodyPr vert="horz" wrap="square" lIns="93013" tIns="46507" rIns="93013" bIns="46507" numCol="1" anchor="t" anchorCtr="0" compatLnSpc="1">
            <a:prstTxWarp prst="textNoShape">
              <a:avLst/>
            </a:prstTxWarp>
          </a:bodyPr>
          <a:lstStyle>
            <a:lvl1pPr algn="r" defTabSz="930275">
              <a:defRPr sz="1200"/>
            </a:lvl1pPr>
          </a:lstStyle>
          <a:p>
            <a:pPr>
              <a:defRPr/>
            </a:pPr>
            <a:endParaRPr lang="en-US"/>
          </a:p>
        </p:txBody>
      </p:sp>
      <p:sp>
        <p:nvSpPr>
          <p:cNvPr id="19460" name="Rectangle 4">
            <a:extLst>
              <a:ext uri="{FF2B5EF4-FFF2-40B4-BE49-F238E27FC236}">
                <a16:creationId xmlns:a16="http://schemas.microsoft.com/office/drawing/2014/main" id="{D1A399ED-7CC4-4E7B-AC0A-47650E806971}"/>
              </a:ext>
            </a:extLst>
          </p:cNvPr>
          <p:cNvSpPr>
            <a:spLocks noGrp="1" noChangeArrowheads="1"/>
          </p:cNvSpPr>
          <p:nvPr>
            <p:ph type="ftr" sz="quarter" idx="2"/>
          </p:nvPr>
        </p:nvSpPr>
        <p:spPr bwMode="auto">
          <a:xfrm>
            <a:off x="0" y="8818563"/>
            <a:ext cx="3033713" cy="465137"/>
          </a:xfrm>
          <a:prstGeom prst="rect">
            <a:avLst/>
          </a:prstGeom>
          <a:noFill/>
          <a:ln w="9525">
            <a:noFill/>
            <a:miter lim="800000"/>
            <a:headEnd/>
            <a:tailEnd/>
          </a:ln>
          <a:effectLst/>
        </p:spPr>
        <p:txBody>
          <a:bodyPr vert="horz" wrap="square" lIns="93013" tIns="46507" rIns="93013" bIns="46507" numCol="1" anchor="b" anchorCtr="0" compatLnSpc="1">
            <a:prstTxWarp prst="textNoShape">
              <a:avLst/>
            </a:prstTxWarp>
          </a:bodyPr>
          <a:lstStyle>
            <a:lvl1pPr defTabSz="930275">
              <a:defRPr sz="1200"/>
            </a:lvl1pPr>
          </a:lstStyle>
          <a:p>
            <a:pPr>
              <a:defRPr/>
            </a:pPr>
            <a:endParaRPr lang="en-US"/>
          </a:p>
        </p:txBody>
      </p:sp>
      <p:sp>
        <p:nvSpPr>
          <p:cNvPr id="19461" name="Rectangle 5">
            <a:extLst>
              <a:ext uri="{FF2B5EF4-FFF2-40B4-BE49-F238E27FC236}">
                <a16:creationId xmlns:a16="http://schemas.microsoft.com/office/drawing/2014/main" id="{E9E15925-2BEC-404B-A818-5793B88F6CA8}"/>
              </a:ext>
            </a:extLst>
          </p:cNvPr>
          <p:cNvSpPr>
            <a:spLocks noGrp="1" noChangeArrowheads="1"/>
          </p:cNvSpPr>
          <p:nvPr>
            <p:ph type="sldNum" sz="quarter" idx="3"/>
          </p:nvPr>
        </p:nvSpPr>
        <p:spPr bwMode="auto">
          <a:xfrm>
            <a:off x="3963988" y="8818563"/>
            <a:ext cx="3033712" cy="465137"/>
          </a:xfrm>
          <a:prstGeom prst="rect">
            <a:avLst/>
          </a:prstGeom>
          <a:noFill/>
          <a:ln w="9525">
            <a:noFill/>
            <a:miter lim="800000"/>
            <a:headEnd/>
            <a:tailEnd/>
          </a:ln>
          <a:effectLst/>
        </p:spPr>
        <p:txBody>
          <a:bodyPr vert="horz" wrap="square" lIns="93013" tIns="46507" rIns="93013" bIns="46507" numCol="1" anchor="b" anchorCtr="0" compatLnSpc="1">
            <a:prstTxWarp prst="textNoShape">
              <a:avLst/>
            </a:prstTxWarp>
          </a:bodyPr>
          <a:lstStyle>
            <a:lvl1pPr algn="r" defTabSz="930275">
              <a:defRPr sz="1200"/>
            </a:lvl1pPr>
          </a:lstStyle>
          <a:p>
            <a:fld id="{84A5C123-E7C1-48CC-B85C-E2887B8660FD}"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1026">
            <a:extLst>
              <a:ext uri="{FF2B5EF4-FFF2-40B4-BE49-F238E27FC236}">
                <a16:creationId xmlns:a16="http://schemas.microsoft.com/office/drawing/2014/main" id="{A96A57F9-06E4-4B78-9B2C-05CE2C0984EB}"/>
              </a:ext>
            </a:extLst>
          </p:cNvPr>
          <p:cNvSpPr>
            <a:spLocks noGrp="1" noChangeArrowheads="1"/>
          </p:cNvSpPr>
          <p:nvPr>
            <p:ph type="hdr" sz="quarter"/>
          </p:nvPr>
        </p:nvSpPr>
        <p:spPr bwMode="auto">
          <a:xfrm>
            <a:off x="0" y="0"/>
            <a:ext cx="3033713" cy="465138"/>
          </a:xfrm>
          <a:prstGeom prst="rect">
            <a:avLst/>
          </a:prstGeom>
          <a:noFill/>
          <a:ln w="9525">
            <a:noFill/>
            <a:miter lim="800000"/>
            <a:headEnd/>
            <a:tailEnd/>
          </a:ln>
          <a:effectLst/>
        </p:spPr>
        <p:txBody>
          <a:bodyPr vert="horz" wrap="square" lIns="93013" tIns="46507" rIns="93013" bIns="46507" numCol="1" anchor="t" anchorCtr="0" compatLnSpc="1">
            <a:prstTxWarp prst="textNoShape">
              <a:avLst/>
            </a:prstTxWarp>
          </a:bodyPr>
          <a:lstStyle>
            <a:lvl1pPr defTabSz="930275">
              <a:defRPr sz="1200"/>
            </a:lvl1pPr>
          </a:lstStyle>
          <a:p>
            <a:pPr>
              <a:defRPr/>
            </a:pPr>
            <a:endParaRPr lang="en-US"/>
          </a:p>
        </p:txBody>
      </p:sp>
      <p:sp>
        <p:nvSpPr>
          <p:cNvPr id="35843" name="Rectangle 1027">
            <a:extLst>
              <a:ext uri="{FF2B5EF4-FFF2-40B4-BE49-F238E27FC236}">
                <a16:creationId xmlns:a16="http://schemas.microsoft.com/office/drawing/2014/main" id="{866FD444-B1F3-4C56-AC40-69B3D098F567}"/>
              </a:ext>
            </a:extLst>
          </p:cNvPr>
          <p:cNvSpPr>
            <a:spLocks noGrp="1" noChangeArrowheads="1"/>
          </p:cNvSpPr>
          <p:nvPr>
            <p:ph type="dt" idx="1"/>
          </p:nvPr>
        </p:nvSpPr>
        <p:spPr bwMode="auto">
          <a:xfrm>
            <a:off x="3963988" y="0"/>
            <a:ext cx="3033712" cy="465138"/>
          </a:xfrm>
          <a:prstGeom prst="rect">
            <a:avLst/>
          </a:prstGeom>
          <a:noFill/>
          <a:ln w="9525">
            <a:noFill/>
            <a:miter lim="800000"/>
            <a:headEnd/>
            <a:tailEnd/>
          </a:ln>
          <a:effectLst/>
        </p:spPr>
        <p:txBody>
          <a:bodyPr vert="horz" wrap="square" lIns="93013" tIns="46507" rIns="93013" bIns="46507" numCol="1" anchor="t" anchorCtr="0" compatLnSpc="1">
            <a:prstTxWarp prst="textNoShape">
              <a:avLst/>
            </a:prstTxWarp>
          </a:bodyPr>
          <a:lstStyle>
            <a:lvl1pPr algn="r" defTabSz="930275">
              <a:defRPr sz="1200"/>
            </a:lvl1pPr>
          </a:lstStyle>
          <a:p>
            <a:pPr>
              <a:defRPr/>
            </a:pPr>
            <a:endParaRPr lang="en-US"/>
          </a:p>
        </p:txBody>
      </p:sp>
      <p:sp>
        <p:nvSpPr>
          <p:cNvPr id="30724" name="Rectangle 1028">
            <a:extLst>
              <a:ext uri="{FF2B5EF4-FFF2-40B4-BE49-F238E27FC236}">
                <a16:creationId xmlns:a16="http://schemas.microsoft.com/office/drawing/2014/main" id="{498BDC86-C9A4-41AC-A13E-FEC2223C0F5B}"/>
              </a:ext>
            </a:extLst>
          </p:cNvPr>
          <p:cNvSpPr>
            <a:spLocks noGrp="1" noRot="1" noChangeAspect="1" noChangeArrowheads="1" noTextEdit="1"/>
          </p:cNvSpPr>
          <p:nvPr>
            <p:ph type="sldImg" idx="2"/>
          </p:nvPr>
        </p:nvSpPr>
        <p:spPr bwMode="auto">
          <a:xfrm>
            <a:off x="1176338" y="695325"/>
            <a:ext cx="4645025" cy="3482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1029">
            <a:extLst>
              <a:ext uri="{FF2B5EF4-FFF2-40B4-BE49-F238E27FC236}">
                <a16:creationId xmlns:a16="http://schemas.microsoft.com/office/drawing/2014/main" id="{ADF08ACE-A6F5-4F73-92A2-46DEF8D98094}"/>
              </a:ext>
            </a:extLst>
          </p:cNvPr>
          <p:cNvSpPr>
            <a:spLocks noGrp="1" noChangeArrowheads="1"/>
          </p:cNvSpPr>
          <p:nvPr>
            <p:ph type="body" sz="quarter" idx="3"/>
          </p:nvPr>
        </p:nvSpPr>
        <p:spPr bwMode="auto">
          <a:xfrm>
            <a:off x="933450" y="4410075"/>
            <a:ext cx="5130800" cy="4178300"/>
          </a:xfrm>
          <a:prstGeom prst="rect">
            <a:avLst/>
          </a:prstGeom>
          <a:noFill/>
          <a:ln w="9525">
            <a:noFill/>
            <a:miter lim="800000"/>
            <a:headEnd/>
            <a:tailEnd/>
          </a:ln>
          <a:effectLst/>
        </p:spPr>
        <p:txBody>
          <a:bodyPr vert="horz" wrap="square" lIns="93013" tIns="46507" rIns="93013" bIns="4650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1030">
            <a:extLst>
              <a:ext uri="{FF2B5EF4-FFF2-40B4-BE49-F238E27FC236}">
                <a16:creationId xmlns:a16="http://schemas.microsoft.com/office/drawing/2014/main" id="{67AE757A-000F-41E5-BF1B-228758F11306}"/>
              </a:ext>
            </a:extLst>
          </p:cNvPr>
          <p:cNvSpPr>
            <a:spLocks noGrp="1" noChangeArrowheads="1"/>
          </p:cNvSpPr>
          <p:nvPr>
            <p:ph type="ftr" sz="quarter" idx="4"/>
          </p:nvPr>
        </p:nvSpPr>
        <p:spPr bwMode="auto">
          <a:xfrm>
            <a:off x="0" y="8818563"/>
            <a:ext cx="3033713" cy="465137"/>
          </a:xfrm>
          <a:prstGeom prst="rect">
            <a:avLst/>
          </a:prstGeom>
          <a:noFill/>
          <a:ln w="9525">
            <a:noFill/>
            <a:miter lim="800000"/>
            <a:headEnd/>
            <a:tailEnd/>
          </a:ln>
          <a:effectLst/>
        </p:spPr>
        <p:txBody>
          <a:bodyPr vert="horz" wrap="square" lIns="93013" tIns="46507" rIns="93013" bIns="46507" numCol="1" anchor="b" anchorCtr="0" compatLnSpc="1">
            <a:prstTxWarp prst="textNoShape">
              <a:avLst/>
            </a:prstTxWarp>
          </a:bodyPr>
          <a:lstStyle>
            <a:lvl1pPr defTabSz="930275">
              <a:defRPr sz="1200"/>
            </a:lvl1pPr>
          </a:lstStyle>
          <a:p>
            <a:pPr>
              <a:defRPr/>
            </a:pPr>
            <a:endParaRPr lang="en-US"/>
          </a:p>
        </p:txBody>
      </p:sp>
      <p:sp>
        <p:nvSpPr>
          <p:cNvPr id="35847" name="Rectangle 1031">
            <a:extLst>
              <a:ext uri="{FF2B5EF4-FFF2-40B4-BE49-F238E27FC236}">
                <a16:creationId xmlns:a16="http://schemas.microsoft.com/office/drawing/2014/main" id="{C0CC8700-CE41-4215-8692-076D1E9B7C0C}"/>
              </a:ext>
            </a:extLst>
          </p:cNvPr>
          <p:cNvSpPr>
            <a:spLocks noGrp="1" noChangeArrowheads="1"/>
          </p:cNvSpPr>
          <p:nvPr>
            <p:ph type="sldNum" sz="quarter" idx="5"/>
          </p:nvPr>
        </p:nvSpPr>
        <p:spPr bwMode="auto">
          <a:xfrm>
            <a:off x="3963988" y="8818563"/>
            <a:ext cx="3033712" cy="465137"/>
          </a:xfrm>
          <a:prstGeom prst="rect">
            <a:avLst/>
          </a:prstGeom>
          <a:noFill/>
          <a:ln w="9525">
            <a:noFill/>
            <a:miter lim="800000"/>
            <a:headEnd/>
            <a:tailEnd/>
          </a:ln>
          <a:effectLst/>
        </p:spPr>
        <p:txBody>
          <a:bodyPr vert="horz" wrap="square" lIns="93013" tIns="46507" rIns="93013" bIns="46507" numCol="1" anchor="b" anchorCtr="0" compatLnSpc="1">
            <a:prstTxWarp prst="textNoShape">
              <a:avLst/>
            </a:prstTxWarp>
          </a:bodyPr>
          <a:lstStyle>
            <a:lvl1pPr algn="r" defTabSz="930275">
              <a:defRPr sz="1200"/>
            </a:lvl1pPr>
          </a:lstStyle>
          <a:p>
            <a:fld id="{9F5EA97C-3367-48A1-80DD-05ECAD7BB2A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31">
            <a:extLst>
              <a:ext uri="{FF2B5EF4-FFF2-40B4-BE49-F238E27FC236}">
                <a16:creationId xmlns:a16="http://schemas.microsoft.com/office/drawing/2014/main" id="{8C15F891-A5F8-42DB-8454-21056A1F242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B58BF7B-FBFF-4970-9B93-BC5DFF99AD2F}" type="slidenum">
              <a:rPr lang="en-US" altLang="en-US"/>
              <a:pPr eaLnBrk="1" hangingPunct="1">
                <a:spcBef>
                  <a:spcPct val="0"/>
                </a:spcBef>
              </a:pPr>
              <a:t>1</a:t>
            </a:fld>
            <a:endParaRPr lang="en-US" altLang="en-US"/>
          </a:p>
        </p:txBody>
      </p:sp>
      <p:sp>
        <p:nvSpPr>
          <p:cNvPr id="31747" name="Rectangle 2">
            <a:extLst>
              <a:ext uri="{FF2B5EF4-FFF2-40B4-BE49-F238E27FC236}">
                <a16:creationId xmlns:a16="http://schemas.microsoft.com/office/drawing/2014/main" id="{F04AC069-CC71-4C99-A6AD-437F2FC5619C}"/>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C339FB7F-B6B4-4447-A5C4-314A9DA4F4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This is the 4</a:t>
            </a:r>
            <a:r>
              <a:rPr lang="en-US" altLang="en-US" baseline="30000" dirty="0">
                <a:latin typeface="+mn-lt"/>
              </a:rPr>
              <a:t>th</a:t>
            </a:r>
            <a:r>
              <a:rPr lang="en-US" altLang="en-US" dirty="0">
                <a:latin typeface="+mn-lt"/>
              </a:rPr>
              <a:t> of 6 GCSA Employee Training modules in the series covering OKR04’s Good Housekeeping 6</a:t>
            </a:r>
            <a:r>
              <a:rPr lang="en-US" altLang="en-US" baseline="30000" dirty="0">
                <a:latin typeface="+mn-lt"/>
              </a:rPr>
              <a:t>th</a:t>
            </a:r>
            <a:r>
              <a:rPr lang="en-US" altLang="en-US" dirty="0">
                <a:latin typeface="+mn-lt"/>
              </a:rPr>
              <a:t> Minimum Control Measure (MCM-6).</a:t>
            </a:r>
          </a:p>
          <a:p>
            <a:pPr marL="171450" indent="-171450" eaLnBrk="1" hangingPunct="1">
              <a:buFont typeface="Arial" panose="020B0604020202020204" pitchFamily="34" charset="0"/>
              <a:buChar char="•"/>
            </a:pPr>
            <a:r>
              <a:rPr lang="en-US" altLang="en-US" dirty="0">
                <a:latin typeface="+mn-lt"/>
              </a:rPr>
              <a:t>This module discusses land disturbance practices at municipal sites performed by MS4 staff.</a:t>
            </a:r>
          </a:p>
          <a:p>
            <a:pPr marL="171450" indent="-171450" eaLnBrk="1" hangingPunct="1">
              <a:buFont typeface="Arial" panose="020B0604020202020204" pitchFamily="34" charset="0"/>
              <a:buChar char="•"/>
            </a:pPr>
            <a:r>
              <a:rPr lang="en-US" altLang="en-US" dirty="0">
                <a:latin typeface="+mn-lt"/>
              </a:rPr>
              <a:t>The education topics covered in this training module apply to the 6</a:t>
            </a:r>
            <a:r>
              <a:rPr lang="en-US" altLang="en-US" baseline="30000" dirty="0">
                <a:latin typeface="+mn-lt"/>
              </a:rPr>
              <a:t>th</a:t>
            </a:r>
            <a:r>
              <a:rPr lang="en-US" altLang="en-US" dirty="0">
                <a:latin typeface="+mn-lt"/>
              </a:rPr>
              <a:t> Minimum Control Measure (MCM-6) on Good Housekeeping.</a:t>
            </a:r>
          </a:p>
          <a:p>
            <a:pPr marL="171450" indent="-171450" eaLnBrk="1" hangingPunct="1">
              <a:buFont typeface="Arial" panose="020B0604020202020204" pitchFamily="34" charset="0"/>
              <a:buChar char="•"/>
            </a:pPr>
            <a:r>
              <a:rPr lang="en-US" altLang="en-US" dirty="0">
                <a:latin typeface="+mn-lt"/>
              </a:rPr>
              <a:t>However, these same Best Management Practices (BMPs) also apply to construction that falls under DEQ’s OKR10 general permit for construction activities.</a:t>
            </a:r>
          </a:p>
          <a:p>
            <a:pPr marL="171450" indent="-171450" eaLnBrk="1" hangingPunct="1">
              <a:buFont typeface="Arial" panose="020B0604020202020204" pitchFamily="34" charset="0"/>
              <a:buChar char="•"/>
            </a:pPr>
            <a:endParaRPr lang="en-US" altLang="en-US" dirty="0">
              <a:latin typeface="+mn-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n-lt"/>
              </a:rPr>
              <a:t>Silt fences must be “trenched” in place and staked on the downslope side, preferably with some type of supporting wire mesh.</a:t>
            </a:r>
          </a:p>
          <a:p>
            <a:pPr marL="171450" indent="-171450">
              <a:buFont typeface="Arial" panose="020B0604020202020204" pitchFamily="34" charset="0"/>
              <a:buChar char="•"/>
            </a:pPr>
            <a:r>
              <a:rPr lang="en-US" dirty="0">
                <a:latin typeface="+mn-lt"/>
              </a:rPr>
              <a:t>There should be no gaps between the bottom of the fence and the ground.</a:t>
            </a:r>
          </a:p>
          <a:p>
            <a:pPr marL="171450" indent="-171450">
              <a:buFont typeface="Arial" panose="020B0604020202020204" pitchFamily="34" charset="0"/>
              <a:buChar char="•"/>
            </a:pPr>
            <a:r>
              <a:rPr lang="en-US" dirty="0">
                <a:latin typeface="+mn-lt"/>
              </a:rPr>
              <a:t>Silt fences are not designed to hold back tons of dirt; they are designed to stop sediment-laden water flows from runoff, allowing the sediment to accumulate.</a:t>
            </a:r>
          </a:p>
          <a:p>
            <a:pPr marL="171450" indent="-171450">
              <a:buFont typeface="Arial" panose="020B0604020202020204" pitchFamily="34" charset="0"/>
              <a:buChar char="•"/>
            </a:pPr>
            <a:r>
              <a:rPr lang="en-US" dirty="0">
                <a:latin typeface="+mn-lt"/>
              </a:rPr>
              <a:t>An industry standard is to clean out the accumulated sediment once it is half-way to the top of the fence.</a:t>
            </a:r>
          </a:p>
          <a:p>
            <a:pPr marL="171450" indent="-171450">
              <a:buFont typeface="Arial" panose="020B0604020202020204" pitchFamily="34" charset="0"/>
              <a:buChar char="•"/>
            </a:pPr>
            <a:r>
              <a:rPr lang="en-US" dirty="0">
                <a:latin typeface="+mn-lt"/>
              </a:rPr>
              <a:t>Always follow manufacturer’s installation and maintenance guidelines.</a:t>
            </a:r>
          </a:p>
          <a:p>
            <a:pPr marL="171450" indent="-171450">
              <a:buFont typeface="Arial" panose="020B0604020202020204" pitchFamily="34" charset="0"/>
              <a:buChar char="•"/>
            </a:pPr>
            <a:r>
              <a:rPr lang="en-US" dirty="0">
                <a:latin typeface="+mn-lt"/>
              </a:rPr>
              <a:t>Also verify with your stormwater permit and local codes on what is required for placement and any limitations on uses of silt fencing.</a:t>
            </a:r>
          </a:p>
        </p:txBody>
      </p:sp>
      <p:sp>
        <p:nvSpPr>
          <p:cNvPr id="4" name="Slide Number Placeholder 3"/>
          <p:cNvSpPr>
            <a:spLocks noGrp="1"/>
          </p:cNvSpPr>
          <p:nvPr>
            <p:ph type="sldNum" sz="quarter" idx="5"/>
          </p:nvPr>
        </p:nvSpPr>
        <p:spPr/>
        <p:txBody>
          <a:bodyPr/>
          <a:lstStyle/>
          <a:p>
            <a:fld id="{9F5EA97C-3367-48A1-80DD-05ECAD7BB2A2}" type="slidenum">
              <a:rPr lang="en-US" altLang="en-US" smtClean="0"/>
              <a:pPr/>
              <a:t>10</a:t>
            </a:fld>
            <a:endParaRPr lang="en-US" altLang="en-US"/>
          </a:p>
        </p:txBody>
      </p:sp>
    </p:spTree>
    <p:extLst>
      <p:ext uri="{BB962C8B-B14F-4D97-AF65-F5344CB8AC3E}">
        <p14:creationId xmlns:p14="http://schemas.microsoft.com/office/powerpoint/2010/main" val="429043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a:extLst>
              <a:ext uri="{FF2B5EF4-FFF2-40B4-BE49-F238E27FC236}">
                <a16:creationId xmlns:a16="http://schemas.microsoft.com/office/drawing/2014/main" id="{74C8EECA-9EBB-4C18-BD7A-151BDF3755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118FEB9-B123-444C-B34C-B9A0893156FE}" type="slidenum">
              <a:rPr lang="en-US" altLang="en-US"/>
              <a:pPr eaLnBrk="1" hangingPunct="1">
                <a:spcBef>
                  <a:spcPct val="0"/>
                </a:spcBef>
              </a:pPr>
              <a:t>11</a:t>
            </a:fld>
            <a:endParaRPr lang="en-US" altLang="en-US"/>
          </a:p>
        </p:txBody>
      </p:sp>
      <p:sp>
        <p:nvSpPr>
          <p:cNvPr id="39939" name="Rectangle 2">
            <a:extLst>
              <a:ext uri="{FF2B5EF4-FFF2-40B4-BE49-F238E27FC236}">
                <a16:creationId xmlns:a16="http://schemas.microsoft.com/office/drawing/2014/main" id="{001874CB-AF2A-44EA-BFDB-BB3A17E148C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5E693C2-7AE3-41C6-90DB-93F285265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MCM-6 requirements in OKR04 apply to any construction-related pollution generated by a municipal crew, even while making repairs.</a:t>
            </a:r>
          </a:p>
          <a:p>
            <a:pPr marL="171450" indent="-171450" eaLnBrk="1" hangingPunct="1">
              <a:buFont typeface="Arial" panose="020B0604020202020204" pitchFamily="34" charset="0"/>
              <a:buChar char="•"/>
            </a:pPr>
            <a:r>
              <a:rPr lang="en-US" altLang="en-US" dirty="0">
                <a:latin typeface="+mn-lt"/>
              </a:rPr>
              <a:t>OKR04 states that the MS4 must implement </a:t>
            </a:r>
            <a:r>
              <a:rPr lang="en-US" sz="1200" i="1" kern="1200" dirty="0">
                <a:solidFill>
                  <a:schemeClr val="tx1"/>
                </a:solidFill>
                <a:latin typeface="+mn-lt"/>
                <a:ea typeface="+mn-ea"/>
                <a:cs typeface="+mn-cs"/>
              </a:rPr>
              <a:t>“…BMPs, including sediment and erosion controls during (a) routine maintenance, (b) water line breaks and emergency repairs, and (c) after line breaks, emergency repairs, and routine maintenance have been completed.”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sz="1200" i="0" kern="1200" dirty="0">
                <a:solidFill>
                  <a:schemeClr val="tx1"/>
                </a:solidFill>
                <a:latin typeface="+mn-lt"/>
                <a:ea typeface="+mn-ea"/>
                <a:cs typeface="+mn-cs"/>
              </a:rPr>
              <a:t>MCM-6 has a provision to: “</a:t>
            </a:r>
            <a:r>
              <a:rPr lang="en-US" sz="1200" i="1" kern="1200" dirty="0">
                <a:solidFill>
                  <a:schemeClr val="tx1"/>
                </a:solidFill>
                <a:latin typeface="+mn-lt"/>
                <a:ea typeface="+mn-ea"/>
                <a:cs typeface="+mn-cs"/>
              </a:rPr>
              <a:t>Ensure appropriate actions are taken that may be necessary to ensure public health and safety</a:t>
            </a:r>
            <a:r>
              <a:rPr lang="en-US" sz="1200" b="0" i="0" u="none" strike="noStrike" baseline="0" dirty="0">
                <a:solidFill>
                  <a:srgbClr val="000000"/>
                </a:solidFill>
                <a:latin typeface="+mn-lt"/>
              </a:rPr>
              <a:t>.</a:t>
            </a:r>
            <a:r>
              <a:rPr lang="en-US" sz="1200" b="0" i="0" u="none" strike="noStrike" kern="1200" baseline="0" dirty="0">
                <a:solidFill>
                  <a:srgbClr val="000000"/>
                </a:solidFill>
                <a:latin typeface="+mn-lt"/>
                <a:ea typeface="+mn-ea"/>
                <a:cs typeface="+mn-cs"/>
              </a:rPr>
              <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a:solidFill>
                  <a:srgbClr val="000000"/>
                </a:solidFill>
                <a:latin typeface="+mn-lt"/>
                <a:ea typeface="+mn-ea"/>
                <a:cs typeface="+mn-cs"/>
              </a:rPr>
              <a:t>This was added to confirm that stormwater controls should not interfere with any public health and safety issues to which the construction applies.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a:solidFill>
                  <a:srgbClr val="000000"/>
                </a:solidFill>
                <a:latin typeface="+mn-lt"/>
                <a:ea typeface="+mn-ea"/>
                <a:cs typeface="+mn-cs"/>
              </a:rPr>
              <a:t>The OKR04 MCM-6 requirement to control pollution from local utility projects has been difficult to implement.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a:solidFill>
                  <a:srgbClr val="000000"/>
                </a:solidFill>
                <a:latin typeface="+mn-lt"/>
                <a:ea typeface="+mn-ea"/>
                <a:cs typeface="+mn-cs"/>
              </a:rPr>
              <a:t>Stormwater managers often are not able to successfully work with Public Works supervisors and crews who manage utility projects.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a:solidFill>
                  <a:srgbClr val="000000"/>
                </a:solidFill>
                <a:latin typeface="+mn-lt"/>
                <a:ea typeface="+mn-ea"/>
                <a:cs typeface="+mn-cs"/>
              </a:rPr>
              <a:t>In addition, very small projects, such as repairing small line breaks, do not have effective BMPs that can be used during the work.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b="0" i="0" u="none" strike="noStrike" kern="1200" baseline="0" dirty="0">
                <a:solidFill>
                  <a:srgbClr val="000000"/>
                </a:solidFill>
                <a:latin typeface="+mn-lt"/>
                <a:ea typeface="+mn-ea"/>
                <a:cs typeface="+mn-cs"/>
              </a:rPr>
              <a:t>This is an ongoing problem for MS4s and for DEQ oversight and enforcement.</a:t>
            </a:r>
          </a:p>
          <a:p>
            <a:pPr marL="171450" indent="-171450" eaLnBrk="1" hangingPunct="1">
              <a:buFont typeface="Arial" panose="020B0604020202020204" pitchFamily="34" charset="0"/>
              <a:buChar char="•"/>
            </a:pPr>
            <a:endParaRPr lang="en-US" altLang="en-US" i="0" dirty="0">
              <a:latin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a:extLst>
              <a:ext uri="{FF2B5EF4-FFF2-40B4-BE49-F238E27FC236}">
                <a16:creationId xmlns:a16="http://schemas.microsoft.com/office/drawing/2014/main" id="{74C8EECA-9EBB-4C18-BD7A-151BDF3755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118FEB9-B123-444C-B34C-B9A0893156FE}" type="slidenum">
              <a:rPr lang="en-US" altLang="en-US"/>
              <a:pPr eaLnBrk="1" hangingPunct="1">
                <a:spcBef>
                  <a:spcPct val="0"/>
                </a:spcBef>
              </a:pPr>
              <a:t>12</a:t>
            </a:fld>
            <a:endParaRPr lang="en-US" altLang="en-US"/>
          </a:p>
        </p:txBody>
      </p:sp>
      <p:sp>
        <p:nvSpPr>
          <p:cNvPr id="39939" name="Rectangle 2">
            <a:extLst>
              <a:ext uri="{FF2B5EF4-FFF2-40B4-BE49-F238E27FC236}">
                <a16:creationId xmlns:a16="http://schemas.microsoft.com/office/drawing/2014/main" id="{001874CB-AF2A-44EA-BFDB-BB3A17E148CC}"/>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D5E693C2-7AE3-41C6-90DB-93F285265B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Construction sites generate significant quantities and a wide variety of trash and debris.</a:t>
            </a:r>
          </a:p>
          <a:p>
            <a:pPr marL="171450" indent="-171450" eaLnBrk="1" hangingPunct="1">
              <a:buFont typeface="Arial" panose="020B0604020202020204" pitchFamily="34" charset="0"/>
              <a:buChar char="•"/>
            </a:pPr>
            <a:r>
              <a:rPr lang="en-US" altLang="en-US" dirty="0">
                <a:latin typeface="+mn-lt"/>
              </a:rPr>
              <a:t>Most of these discarded materials float in water, and much gets carried offsite by even moderate winds.</a:t>
            </a:r>
          </a:p>
          <a:p>
            <a:pPr marL="171450" indent="-171450" eaLnBrk="1" hangingPunct="1">
              <a:buFont typeface="Arial" panose="020B0604020202020204" pitchFamily="34" charset="0"/>
              <a:buChar char="•"/>
            </a:pPr>
            <a:r>
              <a:rPr lang="en-US" altLang="en-US" dirty="0">
                <a:latin typeface="+mn-lt"/>
              </a:rPr>
              <a:t>EPA has classified floating materials, such as trash and discarded debris, as “floatables”, a type of pollution that is specifically prohibited in OKR04 and OKR10.</a:t>
            </a:r>
          </a:p>
          <a:p>
            <a:pPr marL="171450" indent="-171450" eaLnBrk="1" hangingPunct="1">
              <a:buFont typeface="Arial" panose="020B0604020202020204" pitchFamily="34" charset="0"/>
              <a:buChar char="•"/>
            </a:pPr>
            <a:r>
              <a:rPr lang="en-US" altLang="en-US" dirty="0">
                <a:latin typeface="+mn-lt"/>
              </a:rPr>
              <a:t>There are effective ways to control trash at construction sites, but it requires containment devises, training of employees and regular maintenance to be effective.</a:t>
            </a:r>
          </a:p>
          <a:p>
            <a:pPr marL="171450" indent="-171450" eaLnBrk="1" hangingPunct="1">
              <a:buFont typeface="Arial" panose="020B0604020202020204" pitchFamily="34" charset="0"/>
              <a:buChar char="•"/>
            </a:pPr>
            <a:r>
              <a:rPr lang="en-US" altLang="en-US" dirty="0">
                <a:latin typeface="+mn-lt"/>
              </a:rPr>
              <a:t>Construction sites also contain a variety of chemicals used on site, including paints, solvents, fuels, oils, grease, pesticides and herbicides, fertilizers and other liquids and solids.</a:t>
            </a:r>
          </a:p>
          <a:p>
            <a:pPr marL="171450" indent="-171450" eaLnBrk="1" hangingPunct="1">
              <a:buFont typeface="Arial" panose="020B0604020202020204" pitchFamily="34" charset="0"/>
              <a:buChar char="•"/>
            </a:pPr>
            <a:r>
              <a:rPr lang="en-US" altLang="en-US" dirty="0">
                <a:latin typeface="+mn-lt"/>
              </a:rPr>
              <a:t>These chemicals must be properly stored and, if possible, kept under shelter or in storage away from rainfall and runoff.</a:t>
            </a:r>
          </a:p>
        </p:txBody>
      </p:sp>
    </p:spTree>
    <p:extLst>
      <p:ext uri="{BB962C8B-B14F-4D97-AF65-F5344CB8AC3E}">
        <p14:creationId xmlns:p14="http://schemas.microsoft.com/office/powerpoint/2010/main" val="1053275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31">
            <a:extLst>
              <a:ext uri="{FF2B5EF4-FFF2-40B4-BE49-F238E27FC236}">
                <a16:creationId xmlns:a16="http://schemas.microsoft.com/office/drawing/2014/main" id="{65391BB2-6642-4730-A5B2-0E85D1DD4BD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0A2C401-1262-43AE-9BF7-0616991C747B}" type="slidenum">
              <a:rPr lang="en-US" altLang="en-US"/>
              <a:pPr eaLnBrk="1" hangingPunct="1">
                <a:spcBef>
                  <a:spcPct val="0"/>
                </a:spcBef>
              </a:pPr>
              <a:t>13</a:t>
            </a:fld>
            <a:endParaRPr lang="en-US" altLang="en-US"/>
          </a:p>
        </p:txBody>
      </p:sp>
      <p:sp>
        <p:nvSpPr>
          <p:cNvPr id="45059" name="Rectangle 2">
            <a:extLst>
              <a:ext uri="{FF2B5EF4-FFF2-40B4-BE49-F238E27FC236}">
                <a16:creationId xmlns:a16="http://schemas.microsoft.com/office/drawing/2014/main" id="{56065DB4-5C24-4A28-877B-DBF0A8CBD343}"/>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87524FFC-778D-4146-BF73-E04885E5FE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Growing plants are an important tool in the BMP toolbox for controlling erosion at construction sites.</a:t>
            </a:r>
          </a:p>
          <a:p>
            <a:pPr marL="171450" indent="-171450" eaLnBrk="1" hangingPunct="1">
              <a:buFont typeface="Arial" panose="020B0604020202020204" pitchFamily="34" charset="0"/>
              <a:buChar char="•"/>
            </a:pPr>
            <a:r>
              <a:rPr lang="en-US" altLang="en-US" dirty="0">
                <a:latin typeface="+mn-lt"/>
              </a:rPr>
              <a:t>Plant roots help hold the soil in place, and the leaves lessen the impact of rain drops and help slow the flow of surface water.  </a:t>
            </a:r>
          </a:p>
          <a:p>
            <a:pPr marL="171450" indent="-171450" eaLnBrk="1" hangingPunct="1">
              <a:buFont typeface="Arial" panose="020B0604020202020204" pitchFamily="34" charset="0"/>
              <a:buChar char="•"/>
            </a:pPr>
            <a:r>
              <a:rPr lang="en-US" altLang="en-US" dirty="0">
                <a:latin typeface="+mn-lt"/>
              </a:rPr>
              <a:t>When live plants cannot be used, mulch is a valuable substitute.</a:t>
            </a:r>
          </a:p>
          <a:p>
            <a:pPr marL="171450" indent="-171450" eaLnBrk="1" hangingPunct="1">
              <a:buFont typeface="Arial" panose="020B0604020202020204" pitchFamily="34" charset="0"/>
              <a:buChar char="•"/>
            </a:pPr>
            <a:r>
              <a:rPr lang="en-US" altLang="en-US" dirty="0">
                <a:latin typeface="+mn-lt"/>
              </a:rPr>
              <a:t>Mulch also protects soil from erosive rainfall and helps hold in soil moisture.</a:t>
            </a:r>
          </a:p>
          <a:p>
            <a:pPr marL="171450" indent="-171450" eaLnBrk="1" hangingPunct="1">
              <a:buFont typeface="Arial" panose="020B0604020202020204" pitchFamily="34" charset="0"/>
              <a:buChar char="•"/>
            </a:pPr>
            <a:endParaRPr lang="en-US" altLang="en-US" dirty="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31">
            <a:extLst>
              <a:ext uri="{FF2B5EF4-FFF2-40B4-BE49-F238E27FC236}">
                <a16:creationId xmlns:a16="http://schemas.microsoft.com/office/drawing/2014/main" id="{961807EB-3E4C-4452-93C3-942E179B3E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806FA97-44C4-4787-B64D-07F0737C67C6}" type="slidenum">
              <a:rPr lang="en-US" altLang="en-US"/>
              <a:pPr eaLnBrk="1" hangingPunct="1">
                <a:spcBef>
                  <a:spcPct val="0"/>
                </a:spcBef>
              </a:pPr>
              <a:t>14</a:t>
            </a:fld>
            <a:endParaRPr lang="en-US" altLang="en-US"/>
          </a:p>
        </p:txBody>
      </p:sp>
      <p:sp>
        <p:nvSpPr>
          <p:cNvPr id="43011" name="Rectangle 2">
            <a:extLst>
              <a:ext uri="{FF2B5EF4-FFF2-40B4-BE49-F238E27FC236}">
                <a16:creationId xmlns:a16="http://schemas.microsoft.com/office/drawing/2014/main" id="{37CC0F66-296A-4CED-B209-0E200C2A1B11}"/>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9485EF6F-F717-45E2-BF34-614258C2A9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Use mulching, matting, netting and other erosion controls to help hold soil in place and establish vegetation as soon as possible.  </a:t>
            </a:r>
          </a:p>
          <a:p>
            <a:pPr marL="171450" indent="-171450" eaLnBrk="1" hangingPunct="1">
              <a:buFont typeface="Arial" panose="020B0604020202020204" pitchFamily="34" charset="0"/>
              <a:buChar char="•"/>
            </a:pPr>
            <a:r>
              <a:rPr lang="en-US" altLang="en-US" dirty="0">
                <a:latin typeface="+mn-lt"/>
              </a:rPr>
              <a:t>Roll out sod in critical areas when you don’t have time to wait for seeds to sprout and grow.</a:t>
            </a:r>
          </a:p>
          <a:p>
            <a:pPr marL="171450" indent="-171450" eaLnBrk="1" hangingPunct="1">
              <a:buFont typeface="Arial" panose="020B0604020202020204" pitchFamily="34" charset="0"/>
              <a:buChar char="•"/>
            </a:pPr>
            <a:r>
              <a:rPr lang="en-US" altLang="en-US" dirty="0">
                <a:latin typeface="+mn-lt"/>
              </a:rPr>
              <a:t>Many types of mulch are infused with fertilizers and seeds. </a:t>
            </a:r>
          </a:p>
          <a:p>
            <a:pPr marL="171450" indent="-171450" eaLnBrk="1" hangingPunct="1">
              <a:buFont typeface="Arial" panose="020B0604020202020204" pitchFamily="34" charset="0"/>
              <a:buChar char="•"/>
            </a:pPr>
            <a:r>
              <a:rPr lang="en-US" altLang="en-US" dirty="0">
                <a:latin typeface="+mn-lt"/>
              </a:rPr>
              <a:t>Liquid forms of these mixtures can be sprayed onto bare ground to cultivate erosion control plants.</a:t>
            </a:r>
          </a:p>
          <a:p>
            <a:pPr marL="171450" indent="-171450" eaLnBrk="1" hangingPunct="1">
              <a:buFont typeface="Arial" panose="020B0604020202020204" pitchFamily="34" charset="0"/>
              <a:buChar char="•"/>
            </a:pPr>
            <a:r>
              <a:rPr lang="en-US" altLang="en-US" dirty="0">
                <a:latin typeface="+mn-lt"/>
              </a:rPr>
              <a:t>It is best to employ several different BMPs together at a site.</a:t>
            </a:r>
          </a:p>
          <a:p>
            <a:pPr marL="171450" indent="-171450" eaLnBrk="1" hangingPunct="1">
              <a:buFont typeface="Arial" panose="020B0604020202020204" pitchFamily="34" charset="0"/>
              <a:buChar char="•"/>
            </a:pPr>
            <a:r>
              <a:rPr lang="en-US" altLang="en-US" dirty="0">
                <a:latin typeface="+mn-lt"/>
              </a:rPr>
              <a:t>The combination of BMPs can help support and improve the effectiveness of the other BMPs.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031">
            <a:extLst>
              <a:ext uri="{FF2B5EF4-FFF2-40B4-BE49-F238E27FC236}">
                <a16:creationId xmlns:a16="http://schemas.microsoft.com/office/drawing/2014/main" id="{B489BDA1-B1A1-493E-BBE3-F76DDB1343F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A7E7D66-29B6-4D1C-8853-DB1C5CC05B24}" type="slidenum">
              <a:rPr lang="en-US" altLang="en-US"/>
              <a:pPr eaLnBrk="1" hangingPunct="1">
                <a:spcBef>
                  <a:spcPct val="0"/>
                </a:spcBef>
              </a:pPr>
              <a:t>15</a:t>
            </a:fld>
            <a:endParaRPr lang="en-US" altLang="en-US"/>
          </a:p>
        </p:txBody>
      </p:sp>
      <p:sp>
        <p:nvSpPr>
          <p:cNvPr id="46083" name="Rectangle 2">
            <a:extLst>
              <a:ext uri="{FF2B5EF4-FFF2-40B4-BE49-F238E27FC236}">
                <a16:creationId xmlns:a16="http://schemas.microsoft.com/office/drawing/2014/main" id="{77051D0E-7E34-40B6-AC2E-1EEE897579B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3592A03-9E7C-4578-9C6D-B42C6C08D4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OKR10 requires the use of sedimentation basins, or some effective substitute, under certain types of construction conditions.</a:t>
            </a:r>
          </a:p>
          <a:p>
            <a:pPr marL="171450" indent="-171450" eaLnBrk="1" hangingPunct="1">
              <a:buFont typeface="Arial" panose="020B0604020202020204" pitchFamily="34" charset="0"/>
              <a:buChar char="•"/>
            </a:pPr>
            <a:r>
              <a:rPr lang="en-US" altLang="en-US" dirty="0">
                <a:latin typeface="+mn-lt"/>
              </a:rPr>
              <a:t>The basin collects water flowing from the construction site that is laden with eroded sediment where it is then deposited.</a:t>
            </a:r>
          </a:p>
          <a:p>
            <a:pPr marL="171450" indent="-171450" eaLnBrk="1" hangingPunct="1">
              <a:buFont typeface="Arial" panose="020B0604020202020204" pitchFamily="34" charset="0"/>
              <a:buChar char="•"/>
            </a:pPr>
            <a:r>
              <a:rPr lang="en-US" altLang="en-US" dirty="0">
                <a:latin typeface="+mn-lt"/>
              </a:rPr>
              <a:t>After a time, as sediment accumulates, the basin must be dredged or cleaned out to retain the usefulness of the basin.</a:t>
            </a:r>
          </a:p>
          <a:p>
            <a:pPr marL="171450" indent="-171450" eaLnBrk="1" hangingPunct="1">
              <a:buFont typeface="Arial" panose="020B0604020202020204" pitchFamily="34" charset="0"/>
              <a:buChar char="•"/>
            </a:pPr>
            <a:r>
              <a:rPr lang="en-US" altLang="en-US" dirty="0">
                <a:latin typeface="+mn-lt"/>
              </a:rPr>
              <a:t>Sediment basins can be small or quite large in size, depending upon the nature of the construction site.</a:t>
            </a:r>
          </a:p>
          <a:p>
            <a:pPr marL="171450" indent="-171450" eaLnBrk="1" hangingPunct="1">
              <a:buFont typeface="Arial" panose="020B0604020202020204" pitchFamily="34" charset="0"/>
              <a:buChar char="•"/>
            </a:pPr>
            <a:r>
              <a:rPr lang="en-US" altLang="en-US" dirty="0">
                <a:latin typeface="+mn-lt"/>
              </a:rPr>
              <a:t>Consult the OKR10 permit and local codes for proper construction and maintenance of sediment basins or for use of accepted substitutes.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a:extLst>
              <a:ext uri="{FF2B5EF4-FFF2-40B4-BE49-F238E27FC236}">
                <a16:creationId xmlns:a16="http://schemas.microsoft.com/office/drawing/2014/main" id="{6324FBFC-C23C-4885-A9C6-90122B45AD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0039486-63A1-4A89-ADE3-644A49CDFDB4}" type="slidenum">
              <a:rPr lang="en-US" altLang="en-US"/>
              <a:pPr eaLnBrk="1" hangingPunct="1">
                <a:spcBef>
                  <a:spcPct val="0"/>
                </a:spcBef>
              </a:pPr>
              <a:t>16</a:t>
            </a:fld>
            <a:endParaRPr lang="en-US" altLang="en-US"/>
          </a:p>
        </p:txBody>
      </p:sp>
      <p:sp>
        <p:nvSpPr>
          <p:cNvPr id="47107" name="Rectangle 2">
            <a:extLst>
              <a:ext uri="{FF2B5EF4-FFF2-40B4-BE49-F238E27FC236}">
                <a16:creationId xmlns:a16="http://schemas.microsoft.com/office/drawing/2014/main" id="{6403E75F-282D-4088-A785-329F5E8B087E}"/>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4BB389CB-D88A-4D0D-BE25-7F2E836E73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A variation on the silt fence concept is a triangle sediment dike.</a:t>
            </a:r>
          </a:p>
          <a:p>
            <a:pPr marL="171450" indent="-171450" eaLnBrk="1" hangingPunct="1">
              <a:buFont typeface="Arial" panose="020B0604020202020204" pitchFamily="34" charset="0"/>
              <a:buChar char="•"/>
            </a:pPr>
            <a:r>
              <a:rPr lang="en-US" altLang="en-US" dirty="0">
                <a:latin typeface="+mn-lt"/>
              </a:rPr>
              <a:t>These BMPs are designed to allow the passage of water, but they detain sediment.</a:t>
            </a:r>
          </a:p>
          <a:p>
            <a:pPr marL="171450" indent="-171450" eaLnBrk="1" hangingPunct="1">
              <a:buFont typeface="Arial" panose="020B0604020202020204" pitchFamily="34" charset="0"/>
              <a:buChar char="•"/>
            </a:pPr>
            <a:r>
              <a:rPr lang="en-US" altLang="en-US" dirty="0">
                <a:latin typeface="+mn-lt"/>
              </a:rPr>
              <a:t>Triangle sediment dikes should only be used for circumstances allowed by the OKR10 permit and local codes.</a:t>
            </a:r>
          </a:p>
          <a:p>
            <a:pPr marL="171450" indent="-171450" eaLnBrk="1" hangingPunct="1">
              <a:buFont typeface="Arial" panose="020B0604020202020204" pitchFamily="34" charset="0"/>
              <a:buChar char="•"/>
            </a:pPr>
            <a:r>
              <a:rPr lang="en-US" altLang="en-US" dirty="0">
                <a:latin typeface="+mn-lt"/>
              </a:rPr>
              <a:t>As with all BMPs, proper installation and maintenance is essential.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n-lt"/>
              </a:rPr>
              <a:t>Invariably, construction activities require the use of dirt, sand, gravel and other loose materials that are typically dumped on the ground in a stockpile.</a:t>
            </a:r>
          </a:p>
          <a:p>
            <a:pPr marL="171450" indent="-171450">
              <a:buFont typeface="Arial" panose="020B0604020202020204" pitchFamily="34" charset="0"/>
              <a:buChar char="•"/>
            </a:pPr>
            <a:r>
              <a:rPr lang="en-US" dirty="0">
                <a:latin typeface="+mn-lt"/>
              </a:rPr>
              <a:t>Most of these materials can leach into runoff when exposed to rainfall.</a:t>
            </a:r>
          </a:p>
          <a:p>
            <a:pPr marL="171450" indent="-171450">
              <a:buFont typeface="Arial" panose="020B0604020202020204" pitchFamily="34" charset="0"/>
              <a:buChar char="•"/>
            </a:pPr>
            <a:r>
              <a:rPr lang="en-US" dirty="0">
                <a:latin typeface="+mn-lt"/>
              </a:rPr>
              <a:t>BMPs should be used to contain or prevent loss of materials in runoff.</a:t>
            </a:r>
          </a:p>
          <a:p>
            <a:pPr marL="171450" indent="-171450">
              <a:buFont typeface="Arial" panose="020B0604020202020204" pitchFamily="34" charset="0"/>
              <a:buChar char="•"/>
            </a:pPr>
            <a:r>
              <a:rPr lang="en-US" dirty="0">
                <a:latin typeface="+mn-lt"/>
              </a:rPr>
              <a:t>These include covering stockpiles with tarps, storing in rainproof shelters or using some type of runoff control BMPs around the piles of materials.</a:t>
            </a:r>
          </a:p>
        </p:txBody>
      </p:sp>
      <p:sp>
        <p:nvSpPr>
          <p:cNvPr id="4" name="Slide Number Placeholder 3"/>
          <p:cNvSpPr>
            <a:spLocks noGrp="1"/>
          </p:cNvSpPr>
          <p:nvPr>
            <p:ph type="sldNum" sz="quarter" idx="5"/>
          </p:nvPr>
        </p:nvSpPr>
        <p:spPr/>
        <p:txBody>
          <a:bodyPr/>
          <a:lstStyle/>
          <a:p>
            <a:fld id="{9F5EA97C-3367-48A1-80DD-05ECAD7BB2A2}" type="slidenum">
              <a:rPr lang="en-US" altLang="en-US" smtClean="0"/>
              <a:pPr/>
              <a:t>17</a:t>
            </a:fld>
            <a:endParaRPr lang="en-US" altLang="en-US"/>
          </a:p>
        </p:txBody>
      </p:sp>
    </p:spTree>
    <p:extLst>
      <p:ext uri="{BB962C8B-B14F-4D97-AF65-F5344CB8AC3E}">
        <p14:creationId xmlns:p14="http://schemas.microsoft.com/office/powerpoint/2010/main" val="28860576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a:extLst>
              <a:ext uri="{FF2B5EF4-FFF2-40B4-BE49-F238E27FC236}">
                <a16:creationId xmlns:a16="http://schemas.microsoft.com/office/drawing/2014/main" id="{9C4D525F-5449-4170-A832-048DD72104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C69EE1F-908D-46EC-9E2D-CEF43D311820}" type="slidenum">
              <a:rPr lang="en-US" altLang="en-US"/>
              <a:pPr eaLnBrk="1" hangingPunct="1">
                <a:spcBef>
                  <a:spcPct val="0"/>
                </a:spcBef>
              </a:pPr>
              <a:t>18</a:t>
            </a:fld>
            <a:endParaRPr lang="en-US" altLang="en-US"/>
          </a:p>
        </p:txBody>
      </p:sp>
      <p:sp>
        <p:nvSpPr>
          <p:cNvPr id="48131" name="Rectangle 2">
            <a:extLst>
              <a:ext uri="{FF2B5EF4-FFF2-40B4-BE49-F238E27FC236}">
                <a16:creationId xmlns:a16="http://schemas.microsoft.com/office/drawing/2014/main" id="{1B600B0F-36DC-4776-9517-FD21E51FE98E}"/>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46ECB59-78A7-4D90-BAF9-9395A2D870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There are many methods to protect drop inlets from sediment and trash pollution.</a:t>
            </a:r>
          </a:p>
          <a:p>
            <a:pPr marL="171450" indent="-171450" eaLnBrk="1" hangingPunct="1">
              <a:buFont typeface="Arial" panose="020B0604020202020204" pitchFamily="34" charset="0"/>
              <a:buChar char="•"/>
            </a:pPr>
            <a:r>
              <a:rPr lang="en-US" altLang="en-US" dirty="0">
                <a:latin typeface="+mn-lt"/>
              </a:rPr>
              <a:t>These BMPs are designed to allow the passage of water, but detain sediment.</a:t>
            </a:r>
          </a:p>
          <a:p>
            <a:pPr marL="171450" indent="-171450" eaLnBrk="1" hangingPunct="1">
              <a:buFont typeface="Arial" panose="020B0604020202020204" pitchFamily="34" charset="0"/>
              <a:buChar char="•"/>
            </a:pPr>
            <a:r>
              <a:rPr lang="en-US" altLang="en-US" dirty="0">
                <a:latin typeface="+mn-lt"/>
              </a:rPr>
              <a:t>Inlet protection BMPs by themselves can get overwhelmed quickly and lead to failure. </a:t>
            </a:r>
          </a:p>
          <a:p>
            <a:pPr marL="171450" indent="-171450" eaLnBrk="1" hangingPunct="1">
              <a:buFont typeface="Arial" panose="020B0604020202020204" pitchFamily="34" charset="0"/>
              <a:buChar char="•"/>
            </a:pPr>
            <a:r>
              <a:rPr lang="en-US" altLang="en-US" dirty="0">
                <a:latin typeface="+mn-lt"/>
              </a:rPr>
              <a:t>Therefore, inlet protections should be considered “secondary” and used in conjunction with other BMPs.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31">
            <a:extLst>
              <a:ext uri="{FF2B5EF4-FFF2-40B4-BE49-F238E27FC236}">
                <a16:creationId xmlns:a16="http://schemas.microsoft.com/office/drawing/2014/main" id="{9C4D525F-5449-4170-A832-048DD721041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C69EE1F-908D-46EC-9E2D-CEF43D311820}" type="slidenum">
              <a:rPr lang="en-US" altLang="en-US"/>
              <a:pPr eaLnBrk="1" hangingPunct="1">
                <a:spcBef>
                  <a:spcPct val="0"/>
                </a:spcBef>
              </a:pPr>
              <a:t>19</a:t>
            </a:fld>
            <a:endParaRPr lang="en-US" altLang="en-US"/>
          </a:p>
        </p:txBody>
      </p:sp>
      <p:sp>
        <p:nvSpPr>
          <p:cNvPr id="48131" name="Rectangle 2">
            <a:extLst>
              <a:ext uri="{FF2B5EF4-FFF2-40B4-BE49-F238E27FC236}">
                <a16:creationId xmlns:a16="http://schemas.microsoft.com/office/drawing/2014/main" id="{1B600B0F-36DC-4776-9517-FD21E51FE98E}"/>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F46ECB59-78A7-4D90-BAF9-9395A2D870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As with all other stormwater BMPs, inlet protection BMPs must be installed properly, they must be suitable to the site conditions, and they must be properly maintained.</a:t>
            </a:r>
          </a:p>
          <a:p>
            <a:pPr marL="171450" indent="-171450" eaLnBrk="1" hangingPunct="1">
              <a:buFont typeface="Arial" panose="020B0604020202020204" pitchFamily="34" charset="0"/>
              <a:buChar char="•"/>
            </a:pPr>
            <a:r>
              <a:rPr lang="en-US" altLang="en-US" dirty="0">
                <a:latin typeface="+mn-lt"/>
              </a:rPr>
              <a:t>It is not uncommon for inspectors to find that the only stormwater protection applied on site is at drop inlets.</a:t>
            </a:r>
          </a:p>
          <a:p>
            <a:pPr marL="171450" indent="-171450" eaLnBrk="1" hangingPunct="1">
              <a:buFont typeface="Arial" panose="020B0604020202020204" pitchFamily="34" charset="0"/>
              <a:buChar char="•"/>
            </a:pPr>
            <a:r>
              <a:rPr lang="en-US" altLang="en-US" dirty="0">
                <a:latin typeface="+mn-lt"/>
              </a:rPr>
              <a:t>Use inlet protection along with other stormwater control BMPs.</a:t>
            </a:r>
          </a:p>
          <a:p>
            <a:pPr marL="171450" indent="-171450" eaLnBrk="1" hangingPunct="1">
              <a:buFont typeface="Arial" panose="020B0604020202020204" pitchFamily="34" charset="0"/>
              <a:buChar char="•"/>
            </a:pPr>
            <a:r>
              <a:rPr lang="en-US" altLang="en-US" dirty="0">
                <a:latin typeface="+mn-lt"/>
              </a:rPr>
              <a:t>The site’s unique conditions and circumstances will dictate the best choices for BMPs.</a:t>
            </a:r>
          </a:p>
        </p:txBody>
      </p:sp>
    </p:spTree>
    <p:extLst>
      <p:ext uri="{BB962C8B-B14F-4D97-AF65-F5344CB8AC3E}">
        <p14:creationId xmlns:p14="http://schemas.microsoft.com/office/powerpoint/2010/main" val="1231254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31">
            <a:extLst>
              <a:ext uri="{FF2B5EF4-FFF2-40B4-BE49-F238E27FC236}">
                <a16:creationId xmlns:a16="http://schemas.microsoft.com/office/drawing/2014/main" id="{475E79BB-AB6F-42EF-9C91-5B26B2497F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B660C17-DF3E-4844-ADB0-5824148E8C08}" type="slidenum">
              <a:rPr lang="en-US" altLang="en-US"/>
              <a:pPr eaLnBrk="1" hangingPunct="1">
                <a:spcBef>
                  <a:spcPct val="0"/>
                </a:spcBef>
              </a:pPr>
              <a:t>2</a:t>
            </a:fld>
            <a:endParaRPr lang="en-US" altLang="en-US"/>
          </a:p>
        </p:txBody>
      </p:sp>
      <p:sp>
        <p:nvSpPr>
          <p:cNvPr id="32771" name="Rectangle 2">
            <a:extLst>
              <a:ext uri="{FF2B5EF4-FFF2-40B4-BE49-F238E27FC236}">
                <a16:creationId xmlns:a16="http://schemas.microsoft.com/office/drawing/2014/main" id="{BFACA654-2728-46B9-80BE-1A1E6FAE760F}"/>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FD3A1B8F-56A1-4CC2-866B-F71253ACF8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There are many types of construction and soil-disturbance actions involved with daily activities by cities and counties.</a:t>
            </a:r>
          </a:p>
          <a:p>
            <a:pPr marL="171450" indent="-171450" eaLnBrk="1" hangingPunct="1">
              <a:buFont typeface="Arial" panose="020B0604020202020204" pitchFamily="34" charset="0"/>
              <a:buChar char="•"/>
            </a:pPr>
            <a:r>
              <a:rPr lang="en-US" altLang="en-US" dirty="0">
                <a:latin typeface="+mn-lt"/>
              </a:rPr>
              <a:t>These include making repairs to and new construction of water, sewer and other utility lines and appurtenances. </a:t>
            </a:r>
          </a:p>
          <a:p>
            <a:pPr marL="171450" indent="-171450" eaLnBrk="1" hangingPunct="1">
              <a:buFont typeface="Arial" panose="020B0604020202020204" pitchFamily="34" charset="0"/>
              <a:buChar char="•"/>
            </a:pPr>
            <a:r>
              <a:rPr lang="en-US" altLang="en-US" dirty="0">
                <a:latin typeface="+mn-lt"/>
              </a:rPr>
              <a:t>In fact, all construction activities for all Public Works infrastructure can generate stormwater pollution.</a:t>
            </a:r>
          </a:p>
          <a:p>
            <a:pPr marL="171450" indent="-171450" eaLnBrk="1" hangingPunct="1">
              <a:buFont typeface="Arial" panose="020B0604020202020204" pitchFamily="34" charset="0"/>
              <a:buChar char="•"/>
            </a:pPr>
            <a:r>
              <a:rPr lang="en-US" altLang="en-US" dirty="0">
                <a:latin typeface="+mn-lt"/>
              </a:rPr>
              <a:t>The OKR10 permit applies to disturbances of 1 acre or more, or to smaller disturbed areas if they are part of a Common Plan of Development.</a:t>
            </a:r>
          </a:p>
          <a:p>
            <a:pPr marL="171450" indent="-171450" eaLnBrk="1" hangingPunct="1">
              <a:buFont typeface="Arial" panose="020B0604020202020204" pitchFamily="34" charset="0"/>
              <a:buChar char="•"/>
            </a:pPr>
            <a:r>
              <a:rPr lang="en-US" altLang="en-US" dirty="0">
                <a:latin typeface="+mn-lt"/>
              </a:rPr>
              <a:t>However, MCM-6 of the OKR04 permit has no disturbance size cutoff; any soil disturbance from any municipal activity must have pollution controls.</a:t>
            </a:r>
          </a:p>
          <a:p>
            <a:pPr marL="171450" indent="-171450" algn="l">
              <a:buFont typeface="Arial" panose="020B0604020202020204" pitchFamily="34" charset="0"/>
              <a:buChar char="•"/>
            </a:pPr>
            <a:r>
              <a:rPr lang="en-US" altLang="en-US" dirty="0">
                <a:latin typeface="+mn-lt"/>
              </a:rPr>
              <a:t>OKR04’s MCM-6 requires the MS4 to have</a:t>
            </a:r>
            <a:r>
              <a:rPr lang="en-US" altLang="en-US" sz="1200" kern="1200" dirty="0">
                <a:solidFill>
                  <a:schemeClr val="tx1"/>
                </a:solidFill>
                <a:latin typeface="+mn-lt"/>
                <a:ea typeface="+mn-ea"/>
                <a:cs typeface="+mn-cs"/>
              </a:rPr>
              <a:t> “</a:t>
            </a:r>
            <a:r>
              <a:rPr lang="en-US" sz="1200" i="1" kern="1200" dirty="0">
                <a:solidFill>
                  <a:schemeClr val="tx1"/>
                </a:solidFill>
                <a:latin typeface="+mn-lt"/>
                <a:ea typeface="+mn-ea"/>
                <a:cs typeface="+mn-cs"/>
              </a:rPr>
              <a:t>an operation and maintenance program that includes a training component and has the ultimate goal of preventing or reducing pollutant runoff from MS4 operations such as streets, roads, highways, parking lots, maintenance and storage yards, fueling areas, waste transfer stations, fleet or maintenance shops, salt/sand storage locations and snow disposal areas</a:t>
            </a:r>
            <a:r>
              <a:rPr lang="en-US" sz="1200" kern="1200" dirty="0">
                <a:solidFill>
                  <a:schemeClr val="tx1"/>
                </a:solidFill>
                <a:latin typeface="+mn-lt"/>
                <a:ea typeface="+mn-ea"/>
                <a:cs typeface="+mn-cs"/>
              </a:rPr>
              <a:t>.” … “</a:t>
            </a:r>
            <a:r>
              <a:rPr lang="en-US" sz="1200" i="1" kern="1200" dirty="0">
                <a:solidFill>
                  <a:schemeClr val="tx1"/>
                </a:solidFill>
                <a:latin typeface="+mn-lt"/>
                <a:ea typeface="+mn-ea"/>
                <a:cs typeface="+mn-cs"/>
              </a:rPr>
              <a:t>Require implementation of BMPs, including sediment and erosion controls during (a) routine maintenance, (b) water line breaks and emergency repairs, and (c) after line breaks, emergency repairs, and routine maintenance have been completed. “</a:t>
            </a:r>
          </a:p>
          <a:p>
            <a:pPr marL="171450" indent="-171450" eaLnBrk="1" hangingPunct="1">
              <a:buFont typeface="Arial" panose="020B0604020202020204" pitchFamily="34" charset="0"/>
              <a:buChar char="•"/>
            </a:pPr>
            <a:endParaRPr lang="en-US" altLang="en-US"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a:extLst>
              <a:ext uri="{FF2B5EF4-FFF2-40B4-BE49-F238E27FC236}">
                <a16:creationId xmlns:a16="http://schemas.microsoft.com/office/drawing/2014/main" id="{CF583866-2A42-4F15-A3BC-FA0EBE2240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462B828-0BA2-4E6E-9286-1659958D14D9}" type="slidenum">
              <a:rPr lang="en-US" altLang="en-US"/>
              <a:pPr eaLnBrk="1" hangingPunct="1">
                <a:spcBef>
                  <a:spcPct val="0"/>
                </a:spcBef>
              </a:pPr>
              <a:t>20</a:t>
            </a:fld>
            <a:endParaRPr lang="en-US" altLang="en-US"/>
          </a:p>
        </p:txBody>
      </p:sp>
      <p:sp>
        <p:nvSpPr>
          <p:cNvPr id="50179" name="Rectangle 2">
            <a:extLst>
              <a:ext uri="{FF2B5EF4-FFF2-40B4-BE49-F238E27FC236}">
                <a16:creationId xmlns:a16="http://schemas.microsoft.com/office/drawing/2014/main" id="{831E6954-ED19-41D5-BDB9-277B8898E573}"/>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2D546BDF-939A-4532-A20E-50EA9B7776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Fuel and chemical storage BMPs can be relatively inexpensive and effective.</a:t>
            </a:r>
          </a:p>
          <a:p>
            <a:pPr marL="171450" indent="-171450" eaLnBrk="1" hangingPunct="1">
              <a:buFont typeface="Arial" panose="020B0604020202020204" pitchFamily="34" charset="0"/>
              <a:buChar char="•"/>
            </a:pPr>
            <a:r>
              <a:rPr lang="en-US" altLang="en-US" dirty="0">
                <a:latin typeface="+mn-lt"/>
              </a:rPr>
              <a:t>For example, a galvanized water tank for cattle can be used as secondary containment.  It is simple, inexpensive and effective.  </a:t>
            </a:r>
          </a:p>
          <a:p>
            <a:pPr marL="171450" indent="-171450" eaLnBrk="1" hangingPunct="1">
              <a:buFont typeface="Arial" panose="020B0604020202020204" pitchFamily="34" charset="0"/>
              <a:buChar char="•"/>
            </a:pPr>
            <a:r>
              <a:rPr lang="en-US" altLang="en-US" dirty="0">
                <a:latin typeface="+mn-lt"/>
              </a:rPr>
              <a:t>Spills or leaks will be contained and easy to clean up if they occur by use of some type of secondary containment.</a:t>
            </a:r>
          </a:p>
          <a:p>
            <a:pPr marL="171450" indent="-171450" eaLnBrk="1" hangingPunct="1">
              <a:buFont typeface="Arial" panose="020B0604020202020204" pitchFamily="34" charset="0"/>
              <a:buChar char="•"/>
            </a:pPr>
            <a:r>
              <a:rPr lang="en-US" altLang="en-US" dirty="0">
                <a:latin typeface="+mn-lt"/>
              </a:rPr>
              <a:t>OKR10 allows alternatives to open tanks, such as spill berms, decks or pallets.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a:extLst>
              <a:ext uri="{FF2B5EF4-FFF2-40B4-BE49-F238E27FC236}">
                <a16:creationId xmlns:a16="http://schemas.microsoft.com/office/drawing/2014/main" id="{2E5675B5-7F2C-427C-8C4D-95DAD3F7FA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6AD915F-FBC4-4CBE-9BFF-30F611DF329D}" type="slidenum">
              <a:rPr lang="en-US" altLang="en-US"/>
              <a:pPr eaLnBrk="1" hangingPunct="1">
                <a:spcBef>
                  <a:spcPct val="0"/>
                </a:spcBef>
              </a:pPr>
              <a:t>21</a:t>
            </a:fld>
            <a:endParaRPr lang="en-US" altLang="en-US"/>
          </a:p>
        </p:txBody>
      </p:sp>
      <p:sp>
        <p:nvSpPr>
          <p:cNvPr id="51203" name="Rectangle 2">
            <a:extLst>
              <a:ext uri="{FF2B5EF4-FFF2-40B4-BE49-F238E27FC236}">
                <a16:creationId xmlns:a16="http://schemas.microsoft.com/office/drawing/2014/main" id="{9462AFA1-164F-44C4-BC06-5695495E2D3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D9E80A1-54ED-4D07-BB88-92B2C19057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Illegal disposal of concrete truck washout continues to be a problem at and near construction sites.</a:t>
            </a:r>
          </a:p>
          <a:p>
            <a:pPr marL="171450" indent="-171450" eaLnBrk="1" hangingPunct="1">
              <a:buFont typeface="Arial" panose="020B0604020202020204" pitchFamily="34" charset="0"/>
              <a:buChar char="•"/>
            </a:pPr>
            <a:r>
              <a:rPr lang="en-US" altLang="en-US" dirty="0">
                <a:latin typeface="+mn-lt"/>
              </a:rPr>
              <a:t>Wash water from concrete trucks should be discharged into a designated pit or low area on site.  Water will then evaporate and seep into the soil leaving the cement to set.  </a:t>
            </a:r>
          </a:p>
          <a:p>
            <a:pPr marL="171450" indent="-171450" eaLnBrk="1" hangingPunct="1">
              <a:buFont typeface="Arial" panose="020B0604020202020204" pitchFamily="34" charset="0"/>
              <a:buChar char="•"/>
            </a:pPr>
            <a:r>
              <a:rPr lang="en-US" altLang="en-US" dirty="0">
                <a:latin typeface="+mn-lt"/>
              </a:rPr>
              <a:t>When the cement is set, it can be hauled off.  This will keep the washout cement from setting up in your storm sewers and keep the particulates out of the creeks.</a:t>
            </a:r>
          </a:p>
          <a:p>
            <a:pPr marL="171450" indent="-171450" eaLnBrk="1" hangingPunct="1">
              <a:buFont typeface="Arial" panose="020B0604020202020204" pitchFamily="34" charset="0"/>
              <a:buChar char="•"/>
            </a:pPr>
            <a:r>
              <a:rPr lang="en-US" altLang="en-US" dirty="0">
                <a:latin typeface="+mn-lt"/>
              </a:rPr>
              <a:t>Concrete wash water not only carries fine particulates, but it is very high in pH. Both readily harm aquatic life in nearby streams and ponds.</a:t>
            </a:r>
          </a:p>
          <a:p>
            <a:pPr marL="171450" indent="-171450" eaLnBrk="1" hangingPunct="1">
              <a:buFont typeface="Arial" panose="020B0604020202020204" pitchFamily="34" charset="0"/>
              <a:buChar char="•"/>
            </a:pPr>
            <a:endParaRPr lang="en-US" altLang="en-US" dirty="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31">
            <a:extLst>
              <a:ext uri="{FF2B5EF4-FFF2-40B4-BE49-F238E27FC236}">
                <a16:creationId xmlns:a16="http://schemas.microsoft.com/office/drawing/2014/main" id="{2E5675B5-7F2C-427C-8C4D-95DAD3F7FAC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6AD915F-FBC4-4CBE-9BFF-30F611DF329D}" type="slidenum">
              <a:rPr lang="en-US" altLang="en-US"/>
              <a:pPr eaLnBrk="1" hangingPunct="1">
                <a:spcBef>
                  <a:spcPct val="0"/>
                </a:spcBef>
              </a:pPr>
              <a:t>22</a:t>
            </a:fld>
            <a:endParaRPr lang="en-US" altLang="en-US"/>
          </a:p>
        </p:txBody>
      </p:sp>
      <p:sp>
        <p:nvSpPr>
          <p:cNvPr id="51203" name="Rectangle 2">
            <a:extLst>
              <a:ext uri="{FF2B5EF4-FFF2-40B4-BE49-F238E27FC236}">
                <a16:creationId xmlns:a16="http://schemas.microsoft.com/office/drawing/2014/main" id="{9462AFA1-164F-44C4-BC06-5695495E2D35}"/>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1D9E80A1-54ED-4D07-BB88-92B2C19057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One of the most common complaints from citizens about construction site pollution is the accumulation of dirt and mud at site entrances / exits.</a:t>
            </a:r>
          </a:p>
          <a:p>
            <a:pPr marL="171450" indent="-171450" eaLnBrk="1" hangingPunct="1">
              <a:buFont typeface="Arial" panose="020B0604020202020204" pitchFamily="34" charset="0"/>
              <a:buChar char="•"/>
            </a:pPr>
            <a:r>
              <a:rPr lang="en-US" altLang="en-US" dirty="0">
                <a:latin typeface="+mn-lt"/>
              </a:rPr>
              <a:t>Streets are defined in the OKR04 permit as part of the MS4 stormwater collection system to which the OKR04 coverage applies.</a:t>
            </a:r>
          </a:p>
          <a:p>
            <a:pPr marL="171450" indent="-171450" eaLnBrk="1" hangingPunct="1">
              <a:buFont typeface="Arial" panose="020B0604020202020204" pitchFamily="34" charset="0"/>
              <a:buChar char="•"/>
            </a:pPr>
            <a:r>
              <a:rPr lang="en-US" altLang="en-US" dirty="0">
                <a:latin typeface="+mn-lt"/>
              </a:rPr>
              <a:t>Any tracking of dirt, mud, chemicals or other pollutants into streets from any type of construction activity is prohibited.</a:t>
            </a:r>
          </a:p>
          <a:p>
            <a:pPr marL="171450" indent="-171450" eaLnBrk="1" hangingPunct="1">
              <a:buFont typeface="Arial" panose="020B0604020202020204" pitchFamily="34" charset="0"/>
              <a:buChar char="•"/>
            </a:pPr>
            <a:r>
              <a:rPr lang="en-US" altLang="en-US" dirty="0">
                <a:latin typeface="+mn-lt"/>
              </a:rPr>
              <a:t>This type of pollution into the MS4 is prohibited by OKR10, and by OKR04’s MCM-3 and MCM-6 provisions.</a:t>
            </a:r>
          </a:p>
          <a:p>
            <a:pPr marL="171450" indent="-171450" eaLnBrk="1" hangingPunct="1">
              <a:buFont typeface="Arial" panose="020B0604020202020204" pitchFamily="34" charset="0"/>
              <a:buChar char="•"/>
            </a:pPr>
            <a:r>
              <a:rPr lang="en-US" altLang="en-US" dirty="0">
                <a:latin typeface="+mn-lt"/>
              </a:rPr>
              <a:t>There are effective means to control track out of dirt and mud; most rely upon some type of rumbling agitation from large stones or corrugated strips.</a:t>
            </a:r>
          </a:p>
          <a:p>
            <a:pPr marL="171450" indent="-171450" eaLnBrk="1" hangingPunct="1">
              <a:buFont typeface="Arial" panose="020B0604020202020204" pitchFamily="34" charset="0"/>
              <a:buChar char="•"/>
            </a:pPr>
            <a:r>
              <a:rPr lang="en-US" altLang="en-US" dirty="0">
                <a:latin typeface="+mn-lt"/>
              </a:rPr>
              <a:t>Regardless of the dislodging BMP used, at the end of each work day the street exist areas should be swept clean of any materials that were carried off site.</a:t>
            </a:r>
          </a:p>
          <a:p>
            <a:pPr marL="171450" indent="-171450" eaLnBrk="1" hangingPunct="1">
              <a:buFont typeface="Arial" panose="020B0604020202020204" pitchFamily="34" charset="0"/>
              <a:buChar char="•"/>
            </a:pPr>
            <a:endParaRPr lang="en-US" altLang="en-US" dirty="0">
              <a:latin typeface="+mn-lt"/>
            </a:endParaRPr>
          </a:p>
        </p:txBody>
      </p:sp>
    </p:spTree>
    <p:extLst>
      <p:ext uri="{BB962C8B-B14F-4D97-AF65-F5344CB8AC3E}">
        <p14:creationId xmlns:p14="http://schemas.microsoft.com/office/powerpoint/2010/main" val="2973061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latin typeface="+mn-lt"/>
                <a:ea typeface="+mn-ea"/>
                <a:cs typeface="+mn-cs"/>
              </a:rPr>
              <a:t>This concludes the 4</a:t>
            </a:r>
            <a:r>
              <a:rPr lang="en-US" sz="1200" kern="1200" baseline="30000" dirty="0">
                <a:solidFill>
                  <a:schemeClr val="tx1"/>
                </a:solidFill>
                <a:latin typeface="+mn-lt"/>
                <a:ea typeface="+mn-ea"/>
                <a:cs typeface="+mn-cs"/>
              </a:rPr>
              <a:t>th</a:t>
            </a:r>
            <a:r>
              <a:rPr lang="en-US" sz="1200" kern="1200" dirty="0">
                <a:solidFill>
                  <a:schemeClr val="tx1"/>
                </a:solidFill>
                <a:latin typeface="+mn-lt"/>
                <a:ea typeface="+mn-ea"/>
                <a:cs typeface="+mn-cs"/>
              </a:rPr>
              <a:t> of 6 annotated PowerPoint (aPPT) Modules for local MCM-6 training.</a:t>
            </a:r>
          </a:p>
          <a:p>
            <a:pPr marL="171450" indent="-171450">
              <a:buFont typeface="Arial" panose="020B0604020202020204" pitchFamily="34" charset="0"/>
              <a:buChar char="•"/>
            </a:pPr>
            <a:r>
              <a:rPr lang="en-US" sz="1200" kern="1200" dirty="0">
                <a:solidFill>
                  <a:schemeClr val="tx1"/>
                </a:solidFill>
                <a:latin typeface="+mn-lt"/>
                <a:ea typeface="+mn-ea"/>
                <a:cs typeface="+mn-cs"/>
              </a:rPr>
              <a:t>Training Presentations 2 through 5 cover the training subjects listed in the OKR04 permit. </a:t>
            </a:r>
          </a:p>
          <a:p>
            <a:pPr marL="171450" indent="-171450">
              <a:buFont typeface="Arial" panose="020B0604020202020204" pitchFamily="34" charset="0"/>
              <a:buChar char="•"/>
            </a:pPr>
            <a:r>
              <a:rPr lang="en-US" sz="1200" kern="1200" dirty="0">
                <a:solidFill>
                  <a:schemeClr val="tx1"/>
                </a:solidFill>
                <a:latin typeface="+mn-lt"/>
                <a:ea typeface="+mn-ea"/>
                <a:cs typeface="+mn-cs"/>
              </a:rPr>
              <a:t>The final Presentation 6 covers additional facilities that may be owned by GCSA Members.</a:t>
            </a:r>
          </a:p>
          <a:p>
            <a:pPr marL="171450" indent="-171450">
              <a:buFont typeface="Arial" panose="020B0604020202020204" pitchFamily="34" charset="0"/>
              <a:buChar char="•"/>
            </a:pPr>
            <a:r>
              <a:rPr lang="en-US" sz="1200" kern="1200" dirty="0">
                <a:solidFill>
                  <a:schemeClr val="tx1"/>
                </a:solidFill>
                <a:latin typeface="+mn-lt"/>
                <a:ea typeface="+mn-ea"/>
                <a:cs typeface="+mn-cs"/>
              </a:rPr>
              <a:t>INCOG expects to be able to return to physical half-day GCSA Employee Training Workshops in the second half of 2021.</a:t>
            </a:r>
          </a:p>
          <a:p>
            <a:pPr marL="171450" indent="-171450">
              <a:buFont typeface="Arial" panose="020B0604020202020204" pitchFamily="34" charset="0"/>
              <a:buChar char="•"/>
            </a:pPr>
            <a:r>
              <a:rPr lang="en-US" sz="1200" kern="1200" dirty="0">
                <a:solidFill>
                  <a:schemeClr val="tx1"/>
                </a:solidFill>
                <a:latin typeface="+mn-lt"/>
                <a:ea typeface="+mn-ea"/>
                <a:cs typeface="+mn-cs"/>
              </a:rPr>
              <a:t>In this interim period, INCOG will continue to prepare annotated PowerPoints (aPPTs) for local staff training use.</a:t>
            </a:r>
          </a:p>
        </p:txBody>
      </p:sp>
      <p:sp>
        <p:nvSpPr>
          <p:cNvPr id="4" name="Slide Number Placeholder 3"/>
          <p:cNvSpPr>
            <a:spLocks noGrp="1"/>
          </p:cNvSpPr>
          <p:nvPr>
            <p:ph type="sldNum" sz="quarter" idx="5"/>
          </p:nvPr>
        </p:nvSpPr>
        <p:spPr/>
        <p:txBody>
          <a:bodyPr/>
          <a:lstStyle/>
          <a:p>
            <a:fld id="{703933BF-5A18-47D1-94B5-DB382BEF4A61}" type="slidenum">
              <a:rPr lang="en-US" smtClean="0"/>
              <a:t>23</a:t>
            </a:fld>
            <a:endParaRPr lang="en-US" dirty="0"/>
          </a:p>
        </p:txBody>
      </p:sp>
    </p:spTree>
    <p:extLst>
      <p:ext uri="{BB962C8B-B14F-4D97-AF65-F5344CB8AC3E}">
        <p14:creationId xmlns:p14="http://schemas.microsoft.com/office/powerpoint/2010/main" val="1321230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a:extLst>
              <a:ext uri="{FF2B5EF4-FFF2-40B4-BE49-F238E27FC236}">
                <a16:creationId xmlns:a16="http://schemas.microsoft.com/office/drawing/2014/main" id="{8D61EAA0-DC74-4C0A-9110-BC565D5620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E641A5D-393A-4E01-9103-B67FC74A881C}" type="slidenum">
              <a:rPr lang="en-US" altLang="en-US"/>
              <a:pPr eaLnBrk="1" hangingPunct="1">
                <a:spcBef>
                  <a:spcPct val="0"/>
                </a:spcBef>
              </a:pPr>
              <a:t>3</a:t>
            </a:fld>
            <a:endParaRPr lang="en-US" altLang="en-US"/>
          </a:p>
        </p:txBody>
      </p:sp>
      <p:sp>
        <p:nvSpPr>
          <p:cNvPr id="41987" name="Rectangle 2">
            <a:extLst>
              <a:ext uri="{FF2B5EF4-FFF2-40B4-BE49-F238E27FC236}">
                <a16:creationId xmlns:a16="http://schemas.microsoft.com/office/drawing/2014/main" id="{2E595CF5-37FE-40F4-ADC6-AD0AC0F7A045}"/>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3810399C-BD24-44A2-80FF-6A1123642B7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Stream bank erosion is one of the most common and costly water-related problems in urban areas.</a:t>
            </a:r>
          </a:p>
          <a:p>
            <a:pPr marL="171450" indent="-171450" eaLnBrk="1" hangingPunct="1">
              <a:buFont typeface="Arial" panose="020B0604020202020204" pitchFamily="34" charset="0"/>
              <a:buChar char="•"/>
            </a:pPr>
            <a:r>
              <a:rPr lang="en-US" altLang="en-US" dirty="0">
                <a:latin typeface="+mn-lt"/>
              </a:rPr>
              <a:t>The types of damaging erosion in the Slide 3 pictures is usually not found in rural settings that have an abundance of native natural vegetation.</a:t>
            </a:r>
          </a:p>
          <a:p>
            <a:pPr marL="171450" indent="-171450" eaLnBrk="1" hangingPunct="1">
              <a:buFont typeface="Arial" panose="020B0604020202020204" pitchFamily="34" charset="0"/>
              <a:buChar char="•"/>
            </a:pPr>
            <a:r>
              <a:rPr lang="en-US" altLang="en-US" dirty="0">
                <a:latin typeface="+mn-lt"/>
              </a:rPr>
              <a:t>Unlike rural settings, urban areas have a significant amount of “impervious surface” (hardened surfaces that do not allow rainfall to soak into the ground).</a:t>
            </a:r>
          </a:p>
          <a:p>
            <a:pPr marL="171450" indent="-171450" eaLnBrk="1" hangingPunct="1">
              <a:buFont typeface="Arial" panose="020B0604020202020204" pitchFamily="34" charset="0"/>
              <a:buChar char="•"/>
            </a:pPr>
            <a:r>
              <a:rPr lang="en-US" altLang="en-US" dirty="0">
                <a:latin typeface="+mn-lt"/>
              </a:rPr>
              <a:t>Examples of impervious surfaces include streets, sidewalks, parking lots, rooftops and driveways.</a:t>
            </a:r>
          </a:p>
          <a:p>
            <a:pPr marL="171450" indent="-171450" eaLnBrk="1" hangingPunct="1">
              <a:buFont typeface="Arial" panose="020B0604020202020204" pitchFamily="34" charset="0"/>
              <a:buChar char="•"/>
            </a:pPr>
            <a:r>
              <a:rPr lang="en-US" altLang="en-US" dirty="0">
                <a:latin typeface="+mn-lt"/>
              </a:rPr>
              <a:t>Urban rainfall events have a rapid rise in velocity and volume of water, often called “flash flows”. This is due to having much more runoff that was not able to soak into the ground.</a:t>
            </a:r>
          </a:p>
          <a:p>
            <a:pPr marL="171450" indent="-171450" eaLnBrk="1" hangingPunct="1">
              <a:buFont typeface="Arial" panose="020B0604020202020204" pitchFamily="34" charset="0"/>
              <a:buChar char="•"/>
            </a:pPr>
            <a:r>
              <a:rPr lang="en-US" altLang="en-US" dirty="0">
                <a:latin typeface="+mn-lt"/>
              </a:rPr>
              <a:t>These intense flash flows gouge away stream banks, cutting through soils and plant roots.</a:t>
            </a:r>
          </a:p>
          <a:p>
            <a:pPr marL="171450" indent="-171450" eaLnBrk="1" hangingPunct="1">
              <a:buFont typeface="Arial" panose="020B0604020202020204" pitchFamily="34" charset="0"/>
              <a:buChar char="•"/>
            </a:pPr>
            <a:r>
              <a:rPr lang="en-US" altLang="en-US" dirty="0">
                <a:latin typeface="+mn-lt"/>
              </a:rPr>
              <a:t>This “erosion” of soils from flash flows results in property damage and even property loss as large portions of land are carried downstream.</a:t>
            </a:r>
          </a:p>
          <a:p>
            <a:pPr marL="171450" indent="-171450" eaLnBrk="1" hangingPunct="1">
              <a:buFont typeface="Arial" panose="020B0604020202020204" pitchFamily="34" charset="0"/>
              <a:buChar char="•"/>
            </a:pPr>
            <a:r>
              <a:rPr lang="en-US" altLang="en-US" dirty="0">
                <a:latin typeface="+mn-lt"/>
              </a:rPr>
              <a:t>Eroded stream banks can also expose water and sewer lines and destroy other city infrastructure, such as streets and culverts.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31">
            <a:extLst>
              <a:ext uri="{FF2B5EF4-FFF2-40B4-BE49-F238E27FC236}">
                <a16:creationId xmlns:a16="http://schemas.microsoft.com/office/drawing/2014/main" id="{77FE855B-C72A-4AF8-AB2B-E956D3A9B1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35AA58F-7A96-4C46-8C6F-AC2499B2C959}" type="slidenum">
              <a:rPr lang="en-US" altLang="en-US"/>
              <a:pPr eaLnBrk="1" hangingPunct="1">
                <a:spcBef>
                  <a:spcPct val="0"/>
                </a:spcBef>
              </a:pPr>
              <a:t>4</a:t>
            </a:fld>
            <a:endParaRPr lang="en-US" altLang="en-US"/>
          </a:p>
        </p:txBody>
      </p:sp>
      <p:sp>
        <p:nvSpPr>
          <p:cNvPr id="40963" name="Rectangle 2">
            <a:extLst>
              <a:ext uri="{FF2B5EF4-FFF2-40B4-BE49-F238E27FC236}">
                <a16:creationId xmlns:a16="http://schemas.microsoft.com/office/drawing/2014/main" id="{B02D8A9A-5E18-4465-B622-5AED5FAFEB6E}"/>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9786704D-F39A-471A-9550-22AD2C908C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As the massive amounts of eroded soil (usually called “sediment”) are carried downstream, stream velocities dissipate, and the suspended sediment deposits into the stream.</a:t>
            </a:r>
          </a:p>
          <a:p>
            <a:pPr marL="171450" indent="-171450" eaLnBrk="1" hangingPunct="1">
              <a:buFont typeface="Arial" panose="020B0604020202020204" pitchFamily="34" charset="0"/>
              <a:buChar char="•"/>
            </a:pPr>
            <a:r>
              <a:rPr lang="en-US" altLang="en-US" dirty="0">
                <a:latin typeface="+mn-lt"/>
              </a:rPr>
              <a:t>Often these sediment depositions can be extensive resulting in blockage of stormwater conveyance systems.</a:t>
            </a:r>
          </a:p>
          <a:p>
            <a:pPr marL="171450" indent="-171450" eaLnBrk="1" hangingPunct="1">
              <a:buFont typeface="Arial" panose="020B0604020202020204" pitchFamily="34" charset="0"/>
              <a:buChar char="•"/>
            </a:pPr>
            <a:r>
              <a:rPr lang="en-US" altLang="en-US" dirty="0">
                <a:latin typeface="+mn-lt"/>
              </a:rPr>
              <a:t>In addition, sediment can bury healthy aquatic plants and animals destroying the stream’s ecosystem.</a:t>
            </a:r>
          </a:p>
          <a:p>
            <a:pPr marL="171450" indent="-171450" eaLnBrk="1" hangingPunct="1">
              <a:buFont typeface="Arial" panose="020B0604020202020204" pitchFamily="34" charset="0"/>
              <a:buChar char="•"/>
            </a:pPr>
            <a:r>
              <a:rPr lang="en-US" altLang="en-US" dirty="0">
                <a:latin typeface="+mn-lt"/>
              </a:rPr>
              <a:t>Once such sediment buildup occurs, there are no natural stream flow processes that will clean out the accumulated sediment.</a:t>
            </a:r>
          </a:p>
          <a:p>
            <a:pPr marL="171450" indent="-171450" eaLnBrk="1" hangingPunct="1">
              <a:buFont typeface="Arial" panose="020B0604020202020204" pitchFamily="34" charset="0"/>
              <a:buChar char="•"/>
            </a:pPr>
            <a:r>
              <a:rPr lang="en-US" altLang="en-US" dirty="0">
                <a:latin typeface="+mn-lt"/>
              </a:rPr>
              <a:t>Cities and counties must turn to mechanical means to remove sediment, such as grading and dredging.</a:t>
            </a:r>
          </a:p>
          <a:p>
            <a:pPr marL="171450" indent="-171450" eaLnBrk="1" hangingPunct="1">
              <a:buFont typeface="Arial" panose="020B0604020202020204" pitchFamily="34" charset="0"/>
              <a:buChar char="•"/>
            </a:pPr>
            <a:r>
              <a:rPr lang="en-US" altLang="en-US" dirty="0">
                <a:latin typeface="+mn-lt"/>
              </a:rPr>
              <a:t>These operations are costly, and it is often difficult to access the locations that must be cleared.</a:t>
            </a:r>
          </a:p>
          <a:p>
            <a:pPr marL="171450" indent="-171450" eaLnBrk="1" hangingPunct="1">
              <a:buFont typeface="Arial" panose="020B0604020202020204" pitchFamily="34" charset="0"/>
              <a:buChar char="•"/>
            </a:pPr>
            <a:r>
              <a:rPr lang="en-US" altLang="en-US" dirty="0">
                <a:latin typeface="+mn-lt"/>
              </a:rPr>
              <a:t>Both the OKR10 permit for construction activities and the OKR04 permit’s MCM-6 provisions require use of BMPs to prevent erosion and sedimentation.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31">
            <a:extLst>
              <a:ext uri="{FF2B5EF4-FFF2-40B4-BE49-F238E27FC236}">
                <a16:creationId xmlns:a16="http://schemas.microsoft.com/office/drawing/2014/main" id="{325321B4-479A-4E26-9904-B4E7645A9E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4BF4F29-D292-4292-ADA6-D58EF2686149}" type="slidenum">
              <a:rPr lang="en-US" altLang="en-US"/>
              <a:pPr eaLnBrk="1" hangingPunct="1">
                <a:spcBef>
                  <a:spcPct val="0"/>
                </a:spcBef>
              </a:pPr>
              <a:t>5</a:t>
            </a:fld>
            <a:endParaRPr lang="en-US" altLang="en-US"/>
          </a:p>
        </p:txBody>
      </p:sp>
      <p:sp>
        <p:nvSpPr>
          <p:cNvPr id="33795" name="Rectangle 2">
            <a:extLst>
              <a:ext uri="{FF2B5EF4-FFF2-40B4-BE49-F238E27FC236}">
                <a16:creationId xmlns:a16="http://schemas.microsoft.com/office/drawing/2014/main" id="{CBC4EB5E-6280-4C4F-B97C-F128ECAA60CB}"/>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CDF336DE-6292-4158-AE39-786964F14C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The curb and drop inlet in the right picture in Slide 5 is funneling everything into the storm drain.  </a:t>
            </a:r>
          </a:p>
          <a:p>
            <a:pPr marL="171450" indent="-171450" eaLnBrk="1" hangingPunct="1">
              <a:buFont typeface="Arial" panose="020B0604020202020204" pitchFamily="34" charset="0"/>
              <a:buChar char="•"/>
            </a:pPr>
            <a:r>
              <a:rPr lang="en-US" altLang="en-US" dirty="0">
                <a:latin typeface="+mn-lt"/>
              </a:rPr>
              <a:t>There is an accumulation of sediment all around the drain waiting to be washed in.  </a:t>
            </a:r>
          </a:p>
          <a:p>
            <a:pPr marL="171450" indent="-171450" eaLnBrk="1" hangingPunct="1">
              <a:buFont typeface="Arial" panose="020B0604020202020204" pitchFamily="34" charset="0"/>
              <a:buChar char="•"/>
            </a:pPr>
            <a:r>
              <a:rPr lang="en-US" altLang="en-US" dirty="0">
                <a:latin typeface="+mn-lt"/>
              </a:rPr>
              <a:t>The drop inlet in the picture on the left shows a pipe discharging directly into the storm drain.  </a:t>
            </a:r>
          </a:p>
          <a:p>
            <a:pPr marL="171450" indent="-171450" eaLnBrk="1" hangingPunct="1">
              <a:buFont typeface="Arial" panose="020B0604020202020204" pitchFamily="34" charset="0"/>
              <a:buChar char="•"/>
            </a:pPr>
            <a:r>
              <a:rPr lang="en-US" altLang="en-US" dirty="0">
                <a:latin typeface="+mn-lt"/>
              </a:rPr>
              <a:t>There are also accumulations of dirt and small gravel that will be washed into the drain with the next runoff flow.</a:t>
            </a:r>
          </a:p>
          <a:p>
            <a:pPr marL="171450" indent="-171450" eaLnBrk="1" hangingPunct="1">
              <a:buFont typeface="Arial" panose="020B0604020202020204" pitchFamily="34" charset="0"/>
              <a:buChar char="•"/>
            </a:pPr>
            <a:r>
              <a:rPr lang="en-US" altLang="en-US" dirty="0">
                <a:latin typeface="+mn-lt"/>
              </a:rPr>
              <a:t>OKR04’s MCM-3 (for Illicit Discharge Detection and Elimination – IDDE) requires the permitted MS4 to investigate the nature of the pipe discharge.</a:t>
            </a:r>
          </a:p>
          <a:p>
            <a:pPr marL="171450" indent="-171450" eaLnBrk="1" hangingPunct="1">
              <a:buFont typeface="Arial" panose="020B0604020202020204" pitchFamily="34" charset="0"/>
              <a:buChar char="•"/>
            </a:pPr>
            <a:r>
              <a:rPr lang="en-US" altLang="en-US" dirty="0">
                <a:latin typeface="+mn-lt"/>
              </a:rPr>
              <a:t>MCM-3 also requires that the MS4 use local enforcement to stop this pipe’s discharge.</a:t>
            </a:r>
          </a:p>
          <a:p>
            <a:pPr marL="171450" indent="-171450" eaLnBrk="1" hangingPunct="1">
              <a:buFont typeface="Arial" panose="020B0604020202020204" pitchFamily="34" charset="0"/>
              <a:buChar char="•"/>
            </a:pPr>
            <a:r>
              <a:rPr lang="en-US" altLang="en-US" dirty="0">
                <a:latin typeface="+mn-lt"/>
              </a:rPr>
              <a:t>If the pipe is coming from a facility owned by the MS4, then this “illicit discharge” falls under OKR04’s MCM-6 as well.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31">
            <a:extLst>
              <a:ext uri="{FF2B5EF4-FFF2-40B4-BE49-F238E27FC236}">
                <a16:creationId xmlns:a16="http://schemas.microsoft.com/office/drawing/2014/main" id="{674CDB62-B2AD-402C-9FEC-12624EE411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04C1134-D3D5-436F-8775-01F2BF0165F9}" type="slidenum">
              <a:rPr lang="en-US" altLang="en-US"/>
              <a:pPr eaLnBrk="1" hangingPunct="1">
                <a:spcBef>
                  <a:spcPct val="0"/>
                </a:spcBef>
              </a:pPr>
              <a:t>6</a:t>
            </a:fld>
            <a:endParaRPr lang="en-US" altLang="en-US"/>
          </a:p>
        </p:txBody>
      </p:sp>
      <p:sp>
        <p:nvSpPr>
          <p:cNvPr id="35843" name="Rectangle 2">
            <a:extLst>
              <a:ext uri="{FF2B5EF4-FFF2-40B4-BE49-F238E27FC236}">
                <a16:creationId xmlns:a16="http://schemas.microsoft.com/office/drawing/2014/main" id="{DC1AD9BC-6645-49E8-BB4C-846F4040210E}"/>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3E869CBD-D071-4E8D-8AB1-1B59B29621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altLang="en-US" dirty="0">
                <a:latin typeface="+mn-lt"/>
              </a:rPr>
              <a:t>Silt fences won’t work if they are not maintained.  Notice the vegetation growing on the silt.  This has been going on for sometime.</a:t>
            </a:r>
          </a:p>
          <a:p>
            <a:pPr marL="171450" indent="-171450" eaLnBrk="1" hangingPunct="1">
              <a:buFont typeface="Arial" panose="020B0604020202020204" pitchFamily="34" charset="0"/>
              <a:buChar char="•"/>
            </a:pPr>
            <a:r>
              <a:rPr lang="en-US" altLang="en-US" dirty="0">
                <a:latin typeface="+mn-lt"/>
              </a:rPr>
              <a:t>Notice how the sediment has built up to the point that the curb is buried.  </a:t>
            </a:r>
          </a:p>
          <a:p>
            <a:pPr marL="171450" indent="-171450" eaLnBrk="1" hangingPunct="1">
              <a:buFont typeface="Arial" panose="020B0604020202020204" pitchFamily="34" charset="0"/>
              <a:buChar char="•"/>
            </a:pPr>
            <a:r>
              <a:rPr lang="en-US" altLang="en-US" dirty="0">
                <a:latin typeface="+mn-lt"/>
              </a:rPr>
              <a:t>Water is cutting a channel through the island of sediment in the road and has washed away the downstream portion of the island.  </a:t>
            </a:r>
          </a:p>
          <a:p>
            <a:pPr marL="171450" indent="-171450" eaLnBrk="1" hangingPunct="1">
              <a:buFont typeface="Arial" panose="020B0604020202020204" pitchFamily="34" charset="0"/>
              <a:buChar char="•"/>
            </a:pPr>
            <a:r>
              <a:rPr lang="en-US" altLang="en-US" dirty="0">
                <a:latin typeface="+mn-lt"/>
              </a:rPr>
              <a:t>Also notice the particle size.  This isn’t just fine silt.  There have obviously been large volumes of water flowing across this site.  </a:t>
            </a:r>
          </a:p>
          <a:p>
            <a:pPr marL="171450" indent="-171450" eaLnBrk="1" hangingPunct="1">
              <a:buFont typeface="Arial" panose="020B0604020202020204" pitchFamily="34" charset="0"/>
              <a:buChar char="•"/>
            </a:pPr>
            <a:r>
              <a:rPr lang="en-US" altLang="en-US" dirty="0">
                <a:latin typeface="+mn-lt"/>
              </a:rPr>
              <a:t>Up-gradient from this silt fence is a very large area of cleared ground on a fairly steep slope.</a:t>
            </a:r>
          </a:p>
          <a:p>
            <a:pPr marL="171450" indent="-171450" eaLnBrk="1" hangingPunct="1">
              <a:buFont typeface="Arial" panose="020B0604020202020204" pitchFamily="34" charset="0"/>
              <a:buChar char="•"/>
            </a:pPr>
            <a:r>
              <a:rPr lang="en-US" altLang="en-US" dirty="0">
                <a:latin typeface="+mn-lt"/>
              </a:rPr>
              <a:t>It is all too frequent to find silt fencing that is neglected to the point it fails to function at all.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31">
            <a:extLst>
              <a:ext uri="{FF2B5EF4-FFF2-40B4-BE49-F238E27FC236}">
                <a16:creationId xmlns:a16="http://schemas.microsoft.com/office/drawing/2014/main" id="{EF22AB7F-F69F-46EF-A395-60B5A93D33D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34E57E9-7D7E-493E-A207-928A722DDE9D}" type="slidenum">
              <a:rPr lang="en-US" altLang="en-US"/>
              <a:pPr eaLnBrk="1" hangingPunct="1">
                <a:spcBef>
                  <a:spcPct val="0"/>
                </a:spcBef>
              </a:pPr>
              <a:t>7</a:t>
            </a:fld>
            <a:endParaRPr lang="en-US" altLang="en-US"/>
          </a:p>
        </p:txBody>
      </p:sp>
      <p:sp>
        <p:nvSpPr>
          <p:cNvPr id="36867" name="Rectangle 2">
            <a:extLst>
              <a:ext uri="{FF2B5EF4-FFF2-40B4-BE49-F238E27FC236}">
                <a16:creationId xmlns:a16="http://schemas.microsoft.com/office/drawing/2014/main" id="{D70FA69F-C94E-4586-9DD3-D5344D85EB70}"/>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BDB4AB61-80E3-46F8-B513-A661FCF091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How many BMP failures can you see in these pictures?</a:t>
            </a:r>
          </a:p>
          <a:p>
            <a:pPr marL="171450" indent="-171450" eaLnBrk="1" hangingPunct="1">
              <a:buFont typeface="Arial" panose="020B0604020202020204" pitchFamily="34" charset="0"/>
              <a:buChar char="•"/>
            </a:pPr>
            <a:r>
              <a:rPr lang="en-US" altLang="en-US" dirty="0">
                <a:latin typeface="+mn-lt"/>
              </a:rPr>
              <a:t>A standard industry practice is to remove sediment built up along a silt fence once it reaches half way to the top of the fencing.</a:t>
            </a:r>
          </a:p>
          <a:p>
            <a:pPr marL="171450" indent="-171450" eaLnBrk="1" hangingPunct="1">
              <a:buFont typeface="Arial" panose="020B0604020202020204" pitchFamily="34" charset="0"/>
              <a:buChar char="•"/>
            </a:pPr>
            <a:r>
              <a:rPr lang="en-US" altLang="en-US" dirty="0">
                <a:latin typeface="+mn-lt"/>
              </a:rPr>
              <a:t>Large slabs of broken concrete and rock have been graded or unloaded onto the fencing effectively destroying the silt fence barrier.</a:t>
            </a:r>
          </a:p>
          <a:p>
            <a:pPr marL="171450" indent="-171450" eaLnBrk="1" hangingPunct="1">
              <a:buFont typeface="Arial" panose="020B0604020202020204" pitchFamily="34" charset="0"/>
              <a:buChar char="•"/>
            </a:pPr>
            <a:r>
              <a:rPr lang="en-US" altLang="en-US" dirty="0">
                <a:latin typeface="+mn-lt"/>
              </a:rPr>
              <a:t>Silt fences alone are not designed to stop such large quantities of dirt and rock.</a:t>
            </a:r>
          </a:p>
          <a:p>
            <a:pPr marL="171450" indent="-171450" eaLnBrk="1" hangingPunct="1">
              <a:buFont typeface="Arial" panose="020B0604020202020204" pitchFamily="34" charset="0"/>
              <a:buChar char="•"/>
            </a:pPr>
            <a:r>
              <a:rPr lang="en-US" altLang="en-US" dirty="0">
                <a:latin typeface="+mn-lt"/>
              </a:rPr>
              <a:t>The purpose of silt fencing is to prevent eroded sediment from continuing downslope in runoff.</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latin typeface="+mn-lt"/>
              </a:rPr>
              <a:t>It’s amazing how much sediment (dirt) can be transported in flowing water.</a:t>
            </a:r>
          </a:p>
          <a:p>
            <a:pPr marL="171450" indent="-171450">
              <a:buFont typeface="Arial" panose="020B0604020202020204" pitchFamily="34" charset="0"/>
              <a:buChar char="•"/>
            </a:pPr>
            <a:r>
              <a:rPr lang="en-US" dirty="0">
                <a:latin typeface="+mn-lt"/>
              </a:rPr>
              <a:t>If not prevented, transported sediments will enter storm drain systems where they will accumulate and block future flows of stormwater.</a:t>
            </a:r>
          </a:p>
          <a:p>
            <a:pPr marL="171450" indent="-171450">
              <a:buFont typeface="Arial" panose="020B0604020202020204" pitchFamily="34" charset="0"/>
              <a:buChar char="•"/>
            </a:pPr>
            <a:r>
              <a:rPr lang="en-US" dirty="0">
                <a:latin typeface="+mn-lt"/>
              </a:rPr>
              <a:t>Cleaning underground storm drain pipes is costly and requires specialized equipment.</a:t>
            </a:r>
          </a:p>
          <a:p>
            <a:pPr marL="171450" indent="-171450">
              <a:buFont typeface="Arial" panose="020B0604020202020204" pitchFamily="34" charset="0"/>
              <a:buChar char="•"/>
            </a:pPr>
            <a:r>
              <a:rPr lang="en-US" dirty="0">
                <a:latin typeface="+mn-lt"/>
              </a:rPr>
              <a:t>The silt fences in these pictures were not installed properly; notice the gaps of daylight under the fencing which allows water to easily flow under the fence.</a:t>
            </a:r>
          </a:p>
          <a:p>
            <a:pPr marL="171450" indent="-171450">
              <a:buFont typeface="Arial" panose="020B0604020202020204" pitchFamily="34" charset="0"/>
              <a:buChar char="•"/>
            </a:pPr>
            <a:r>
              <a:rPr lang="en-US" dirty="0">
                <a:latin typeface="+mn-lt"/>
              </a:rPr>
              <a:t>One of these silt fences has been so neglected that not even floating trash is held back.</a:t>
            </a:r>
          </a:p>
        </p:txBody>
      </p:sp>
      <p:sp>
        <p:nvSpPr>
          <p:cNvPr id="4" name="Slide Number Placeholder 3"/>
          <p:cNvSpPr>
            <a:spLocks noGrp="1"/>
          </p:cNvSpPr>
          <p:nvPr>
            <p:ph type="sldNum" sz="quarter" idx="5"/>
          </p:nvPr>
        </p:nvSpPr>
        <p:spPr/>
        <p:txBody>
          <a:bodyPr/>
          <a:lstStyle/>
          <a:p>
            <a:fld id="{9F5EA97C-3367-48A1-80DD-05ECAD7BB2A2}" type="slidenum">
              <a:rPr lang="en-US" altLang="en-US" smtClean="0"/>
              <a:pPr/>
              <a:t>8</a:t>
            </a:fld>
            <a:endParaRPr lang="en-US" altLang="en-US"/>
          </a:p>
        </p:txBody>
      </p:sp>
    </p:spTree>
    <p:extLst>
      <p:ext uri="{BB962C8B-B14F-4D97-AF65-F5344CB8AC3E}">
        <p14:creationId xmlns:p14="http://schemas.microsoft.com/office/powerpoint/2010/main" val="1357525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41826E3-B019-4285-9409-7D325E085A9A}"/>
              </a:ext>
            </a:extLst>
          </p:cNvPr>
          <p:cNvSpPr>
            <a:spLocks noGrp="1" noRot="1" noChangeAspect="1" noTextEdit="1"/>
          </p:cNvSpPr>
          <p:nvPr>
            <p:ph type="sldImg"/>
          </p:nvPr>
        </p:nvSpPr>
        <p:spPr>
          <a:ln/>
        </p:spPr>
      </p:sp>
      <p:sp>
        <p:nvSpPr>
          <p:cNvPr id="38915" name="Notes Placeholder 2">
            <a:extLst>
              <a:ext uri="{FF2B5EF4-FFF2-40B4-BE49-F238E27FC236}">
                <a16:creationId xmlns:a16="http://schemas.microsoft.com/office/drawing/2014/main" id="{AA93E9C0-536B-43B1-9899-4E8CAC3FCE1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latin typeface="+mn-lt"/>
              </a:rPr>
              <a:t>There was a time when straw and hay bales were popular methods for controlling stormwater flows.</a:t>
            </a:r>
          </a:p>
          <a:p>
            <a:pPr marL="171450" indent="-171450" eaLnBrk="1" hangingPunct="1">
              <a:buFont typeface="Arial" panose="020B0604020202020204" pitchFamily="34" charset="0"/>
              <a:buChar char="•"/>
            </a:pPr>
            <a:r>
              <a:rPr lang="en-US" altLang="en-US" dirty="0">
                <a:latin typeface="+mn-lt"/>
              </a:rPr>
              <a:t>As BMP deployment at construction sites became required by stormwater permits, straw bale BMP effectiveness was questioned.</a:t>
            </a:r>
          </a:p>
          <a:p>
            <a:pPr marL="171450" indent="-171450" eaLnBrk="1" hangingPunct="1">
              <a:buFont typeface="Arial" panose="020B0604020202020204" pitchFamily="34" charset="0"/>
              <a:buChar char="•"/>
            </a:pPr>
            <a:r>
              <a:rPr lang="en-US" altLang="en-US" dirty="0">
                <a:latin typeface="+mn-lt"/>
              </a:rPr>
              <a:t>It is now apparent that straw and hay bales can no longer by used as effective BMPs for managing stormwater flows.</a:t>
            </a:r>
          </a:p>
          <a:p>
            <a:pPr marL="171450" indent="-171450" eaLnBrk="1" hangingPunct="1">
              <a:buFont typeface="Arial" panose="020B0604020202020204" pitchFamily="34" charset="0"/>
              <a:buChar char="•"/>
            </a:pPr>
            <a:r>
              <a:rPr lang="en-US" altLang="en-US" dirty="0">
                <a:latin typeface="+mn-lt"/>
              </a:rPr>
              <a:t>The OKR10 permit, in fact, prohibits the use of straw and hay bales as BMP controls.</a:t>
            </a:r>
          </a:p>
          <a:p>
            <a:pPr marL="171450" indent="-171450" eaLnBrk="1" hangingPunct="1">
              <a:buFont typeface="Arial" panose="020B0604020202020204" pitchFamily="34" charset="0"/>
              <a:buChar char="•"/>
            </a:pPr>
            <a:r>
              <a:rPr lang="en-US" altLang="en-US" dirty="0">
                <a:latin typeface="+mn-lt"/>
              </a:rPr>
              <a:t>The bales themselves are very difficult to keep in place by staking, and they frequently break apart. </a:t>
            </a:r>
          </a:p>
          <a:p>
            <a:pPr marL="171450" indent="-171450" eaLnBrk="1" hangingPunct="1">
              <a:buFont typeface="Arial" panose="020B0604020202020204" pitchFamily="34" charset="0"/>
              <a:buChar char="•"/>
            </a:pPr>
            <a:r>
              <a:rPr lang="en-US" altLang="en-US" dirty="0">
                <a:latin typeface="+mn-lt"/>
              </a:rPr>
              <a:t>The picture in Slide 9 shows a typical bale failure in a drainage channel.</a:t>
            </a:r>
          </a:p>
          <a:p>
            <a:pPr marL="171450" indent="-171450" eaLnBrk="1" hangingPunct="1">
              <a:buFont typeface="Arial" panose="020B0604020202020204" pitchFamily="34" charset="0"/>
              <a:buChar char="•"/>
            </a:pPr>
            <a:r>
              <a:rPr lang="en-US" altLang="en-US" dirty="0">
                <a:latin typeface="+mn-lt"/>
              </a:rPr>
              <a:t>Some contractors still use bales at construction sites, but only to add additional support to properly installed silt fencing.</a:t>
            </a:r>
          </a:p>
          <a:p>
            <a:pPr marL="171450" indent="-171450" eaLnBrk="1" hangingPunct="1">
              <a:buFont typeface="Arial" panose="020B0604020202020204" pitchFamily="34" charset="0"/>
              <a:buChar char="•"/>
            </a:pPr>
            <a:r>
              <a:rPr lang="en-US" altLang="en-US" dirty="0">
                <a:latin typeface="+mn-lt"/>
              </a:rPr>
              <a:t>Straw and hay bales themselves are not allowed.</a:t>
            </a:r>
          </a:p>
        </p:txBody>
      </p:sp>
      <p:sp>
        <p:nvSpPr>
          <p:cNvPr id="38916" name="Slide Number Placeholder 3">
            <a:extLst>
              <a:ext uri="{FF2B5EF4-FFF2-40B4-BE49-F238E27FC236}">
                <a16:creationId xmlns:a16="http://schemas.microsoft.com/office/drawing/2014/main" id="{F2951870-CCA8-4343-825E-4DF7B26FB3B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spcBef>
                <a:spcPct val="30000"/>
              </a:spcBef>
              <a:defRPr sz="1200">
                <a:solidFill>
                  <a:schemeClr val="tx1"/>
                </a:solidFill>
                <a:latin typeface="Times New Roman" panose="02020603050405020304" pitchFamily="18" charset="0"/>
              </a:defRPr>
            </a:lvl1pPr>
            <a:lvl2pPr marL="742950" indent="-285750" defTabSz="930275" eaLnBrk="0" hangingPunct="0">
              <a:spcBef>
                <a:spcPct val="30000"/>
              </a:spcBef>
              <a:defRPr sz="1200">
                <a:solidFill>
                  <a:schemeClr val="tx1"/>
                </a:solidFill>
                <a:latin typeface="Times New Roman" panose="02020603050405020304" pitchFamily="18" charset="0"/>
              </a:defRPr>
            </a:lvl2pPr>
            <a:lvl3pPr marL="1143000" indent="-228600" defTabSz="930275" eaLnBrk="0" hangingPunct="0">
              <a:spcBef>
                <a:spcPct val="30000"/>
              </a:spcBef>
              <a:defRPr sz="1200">
                <a:solidFill>
                  <a:schemeClr val="tx1"/>
                </a:solidFill>
                <a:latin typeface="Times New Roman" panose="02020603050405020304" pitchFamily="18" charset="0"/>
              </a:defRPr>
            </a:lvl3pPr>
            <a:lvl4pPr marL="1600200" indent="-228600" defTabSz="930275" eaLnBrk="0" hangingPunct="0">
              <a:spcBef>
                <a:spcPct val="30000"/>
              </a:spcBef>
              <a:defRPr sz="1200">
                <a:solidFill>
                  <a:schemeClr val="tx1"/>
                </a:solidFill>
                <a:latin typeface="Times New Roman" panose="02020603050405020304" pitchFamily="18" charset="0"/>
              </a:defRPr>
            </a:lvl4pPr>
            <a:lvl5pPr marL="2057400" indent="-228600" defTabSz="930275" eaLnBrk="0" hangingPunct="0">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A38FB81-9852-4C4A-AE93-0A21D6927757}" type="slidenum">
              <a:rPr lang="en-US" altLang="en-US"/>
              <a:pPr eaLnBrk="1" hangingPunct="1">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7F778035-7E9B-41D2-8064-298D63FC61F5}"/>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89B94BAC-45A1-49FD-8170-51F0943984A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D61D3DA7-6817-4549-B786-2ADA05508F63}"/>
              </a:ext>
            </a:extLst>
          </p:cNvPr>
          <p:cNvSpPr>
            <a:spLocks noGrp="1"/>
          </p:cNvSpPr>
          <p:nvPr>
            <p:ph type="sldNum" sz="quarter" idx="12"/>
          </p:nvPr>
        </p:nvSpPr>
        <p:spPr/>
        <p:txBody>
          <a:bodyPr/>
          <a:lstStyle>
            <a:lvl1pPr>
              <a:defRPr>
                <a:solidFill>
                  <a:srgbClr val="D1EAEE"/>
                </a:solidFill>
              </a:defRPr>
            </a:lvl1pPr>
          </a:lstStyle>
          <a:p>
            <a:fld id="{32DC2FB4-58BE-4D6D-9D05-4D6283643DA1}" type="slidenum">
              <a:rPr lang="en-US" altLang="en-US"/>
              <a:pPr/>
              <a:t>‹#›</a:t>
            </a:fld>
            <a:endParaRPr lang="en-US" altLang="en-US"/>
          </a:p>
        </p:txBody>
      </p:sp>
    </p:spTree>
    <p:extLst>
      <p:ext uri="{BB962C8B-B14F-4D97-AF65-F5344CB8AC3E}">
        <p14:creationId xmlns:p14="http://schemas.microsoft.com/office/powerpoint/2010/main" val="3620014519"/>
      </p:ext>
    </p:extLst>
  </p:cSld>
  <p:clrMapOvr>
    <a:overrideClrMapping bg1="dk1" tx1="lt1" bg2="dk2" tx2="lt2" accent1="accent1" accent2="accent2" accent3="accent3" accent4="accent4" accent5="accent5" accent6="accent6" hlink="hlink" folHlink="folHlink"/>
  </p:clrMapOvr>
  <p:transition>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6044C497-37BE-412A-A67E-F517963A1E9D}"/>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A3036BDC-B3C7-45C1-A869-B67D22603FA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953FDA8-BE98-4417-9A03-478F8B1EF829}"/>
              </a:ext>
            </a:extLst>
          </p:cNvPr>
          <p:cNvSpPr>
            <a:spLocks noGrp="1"/>
          </p:cNvSpPr>
          <p:nvPr>
            <p:ph type="sldNum" sz="quarter" idx="12"/>
          </p:nvPr>
        </p:nvSpPr>
        <p:spPr/>
        <p:txBody>
          <a:bodyPr/>
          <a:lstStyle>
            <a:lvl1pPr>
              <a:defRPr/>
            </a:lvl1pPr>
          </a:lstStyle>
          <a:p>
            <a:fld id="{A6FB1147-FD31-4598-AABA-5A7963CB3266}" type="slidenum">
              <a:rPr lang="en-US" altLang="en-US"/>
              <a:pPr/>
              <a:t>‹#›</a:t>
            </a:fld>
            <a:endParaRPr lang="en-US" altLang="en-US"/>
          </a:p>
        </p:txBody>
      </p:sp>
    </p:spTree>
    <p:extLst>
      <p:ext uri="{BB962C8B-B14F-4D97-AF65-F5344CB8AC3E}">
        <p14:creationId xmlns:p14="http://schemas.microsoft.com/office/powerpoint/2010/main" val="178655307"/>
      </p:ext>
    </p:extLst>
  </p:cSld>
  <p:clrMapOvr>
    <a:masterClrMapping/>
  </p:clrMapOvr>
  <p:transition>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B5FAE61-D052-4074-B007-BCD9B035DDFC}"/>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0AB8D7A5-31E8-4591-9858-83E7D360CFB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A10590A6-B07B-4820-AE06-E29ABE683E73}"/>
              </a:ext>
            </a:extLst>
          </p:cNvPr>
          <p:cNvSpPr>
            <a:spLocks noGrp="1"/>
          </p:cNvSpPr>
          <p:nvPr>
            <p:ph type="sldNum" sz="quarter" idx="12"/>
          </p:nvPr>
        </p:nvSpPr>
        <p:spPr/>
        <p:txBody>
          <a:bodyPr/>
          <a:lstStyle>
            <a:lvl1pPr>
              <a:defRPr/>
            </a:lvl1pPr>
          </a:lstStyle>
          <a:p>
            <a:fld id="{950DF057-D9D9-4000-9787-ED03C58BC1C2}" type="slidenum">
              <a:rPr lang="en-US" altLang="en-US"/>
              <a:pPr/>
              <a:t>‹#›</a:t>
            </a:fld>
            <a:endParaRPr lang="en-US" altLang="en-US"/>
          </a:p>
        </p:txBody>
      </p:sp>
    </p:spTree>
    <p:extLst>
      <p:ext uri="{BB962C8B-B14F-4D97-AF65-F5344CB8AC3E}">
        <p14:creationId xmlns:p14="http://schemas.microsoft.com/office/powerpoint/2010/main" val="1026457065"/>
      </p:ext>
    </p:extLst>
  </p:cSld>
  <p:clrMapOvr>
    <a:masterClrMapping/>
  </p:clrMapOvr>
  <p:transition>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A2004AF-8245-426A-982E-7521C94D913D}"/>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6A31559B-7AFB-4434-991A-C3F65FB88A2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76F8C20A-878F-48F8-BAA4-B7C2EED1D7CB}"/>
              </a:ext>
            </a:extLst>
          </p:cNvPr>
          <p:cNvSpPr>
            <a:spLocks noGrp="1"/>
          </p:cNvSpPr>
          <p:nvPr>
            <p:ph type="sldNum" sz="quarter" idx="12"/>
          </p:nvPr>
        </p:nvSpPr>
        <p:spPr/>
        <p:txBody>
          <a:bodyPr/>
          <a:lstStyle>
            <a:lvl1pPr>
              <a:defRPr/>
            </a:lvl1pPr>
          </a:lstStyle>
          <a:p>
            <a:fld id="{5A9D01A0-8E22-4B5F-A28D-CB2AB56FBACE}" type="slidenum">
              <a:rPr lang="en-US" altLang="en-US"/>
              <a:pPr/>
              <a:t>‹#›</a:t>
            </a:fld>
            <a:endParaRPr lang="en-US" altLang="en-US"/>
          </a:p>
        </p:txBody>
      </p:sp>
    </p:spTree>
    <p:extLst>
      <p:ext uri="{BB962C8B-B14F-4D97-AF65-F5344CB8AC3E}">
        <p14:creationId xmlns:p14="http://schemas.microsoft.com/office/powerpoint/2010/main" val="1577061138"/>
      </p:ext>
    </p:extLst>
  </p:cSld>
  <p:clrMapOvr>
    <a:masterClrMapping/>
  </p:clrMapOvr>
  <p:transition>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8368F3C2-74AE-46A0-B1E0-10B5ED6AB1B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F9B62774-89F3-4000-80A1-7350BE10B80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D65D86E-DFEF-4667-8B39-DFDE2E4FD557}"/>
              </a:ext>
            </a:extLst>
          </p:cNvPr>
          <p:cNvSpPr>
            <a:spLocks noGrp="1"/>
          </p:cNvSpPr>
          <p:nvPr>
            <p:ph type="sldNum" sz="quarter" idx="12"/>
          </p:nvPr>
        </p:nvSpPr>
        <p:spPr/>
        <p:txBody>
          <a:bodyPr/>
          <a:lstStyle>
            <a:lvl1pPr>
              <a:defRPr>
                <a:solidFill>
                  <a:srgbClr val="D1EAEE"/>
                </a:solidFill>
              </a:defRPr>
            </a:lvl1pPr>
          </a:lstStyle>
          <a:p>
            <a:fld id="{7FBA98D3-3392-42BA-8488-093D41924DE2}" type="slidenum">
              <a:rPr lang="en-US" altLang="en-US"/>
              <a:pPr/>
              <a:t>‹#›</a:t>
            </a:fld>
            <a:endParaRPr lang="en-US" altLang="en-US"/>
          </a:p>
        </p:txBody>
      </p:sp>
    </p:spTree>
    <p:extLst>
      <p:ext uri="{BB962C8B-B14F-4D97-AF65-F5344CB8AC3E}">
        <p14:creationId xmlns:p14="http://schemas.microsoft.com/office/powerpoint/2010/main" val="3832798165"/>
      </p:ext>
    </p:extLst>
  </p:cSld>
  <p:clrMapOvr>
    <a:overrideClrMapping bg1="dk1" tx1="lt1" bg2="dk2" tx2="lt2" accent1="accent1" accent2="accent2" accent3="accent3" accent4="accent4" accent5="accent5" accent6="accent6" hlink="hlink" folHlink="folHlink"/>
  </p:clrMapOvr>
  <p:transition>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9F1CB3E7-982B-497F-8034-71031142A5A7}"/>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22A8F239-10AA-429A-9F54-10EE3D26DB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E5DCD2E6-862C-469A-B6C7-95D59FFB649C}"/>
              </a:ext>
            </a:extLst>
          </p:cNvPr>
          <p:cNvSpPr>
            <a:spLocks noGrp="1"/>
          </p:cNvSpPr>
          <p:nvPr>
            <p:ph type="sldNum" sz="quarter" idx="12"/>
          </p:nvPr>
        </p:nvSpPr>
        <p:spPr/>
        <p:txBody>
          <a:bodyPr/>
          <a:lstStyle>
            <a:lvl1pPr>
              <a:defRPr/>
            </a:lvl1pPr>
          </a:lstStyle>
          <a:p>
            <a:fld id="{0D9D03EA-61F7-4949-A799-5226F1C500AC}" type="slidenum">
              <a:rPr lang="en-US" altLang="en-US"/>
              <a:pPr/>
              <a:t>‹#›</a:t>
            </a:fld>
            <a:endParaRPr lang="en-US" altLang="en-US"/>
          </a:p>
        </p:txBody>
      </p:sp>
    </p:spTree>
    <p:extLst>
      <p:ext uri="{BB962C8B-B14F-4D97-AF65-F5344CB8AC3E}">
        <p14:creationId xmlns:p14="http://schemas.microsoft.com/office/powerpoint/2010/main" val="2463547901"/>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1AC92C64-AAA2-47FF-A7FB-9E58CAA9881B}"/>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C31E262D-710F-4C8F-A15A-B4BA8573F5D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19CF66B3-F628-42B5-88C7-B8F8844EB540}"/>
              </a:ext>
            </a:extLst>
          </p:cNvPr>
          <p:cNvSpPr>
            <a:spLocks noGrp="1"/>
          </p:cNvSpPr>
          <p:nvPr>
            <p:ph type="sldNum" sz="quarter" idx="12"/>
          </p:nvPr>
        </p:nvSpPr>
        <p:spPr/>
        <p:txBody>
          <a:bodyPr/>
          <a:lstStyle>
            <a:lvl1pPr>
              <a:defRPr/>
            </a:lvl1pPr>
          </a:lstStyle>
          <a:p>
            <a:fld id="{EA8D4CA8-9743-4209-B792-17AA964206E1}" type="slidenum">
              <a:rPr lang="en-US" altLang="en-US"/>
              <a:pPr/>
              <a:t>‹#›</a:t>
            </a:fld>
            <a:endParaRPr lang="en-US" altLang="en-US"/>
          </a:p>
        </p:txBody>
      </p:sp>
    </p:spTree>
    <p:extLst>
      <p:ext uri="{BB962C8B-B14F-4D97-AF65-F5344CB8AC3E}">
        <p14:creationId xmlns:p14="http://schemas.microsoft.com/office/powerpoint/2010/main" val="3793573116"/>
      </p:ext>
    </p:extLst>
  </p:cSld>
  <p:clrMapOvr>
    <a:masterClrMapping/>
  </p:clrMapOvr>
  <p:transition>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44C66B6C-A332-4705-8854-4486BEF804F2}"/>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0A393E38-177D-4442-9BF7-0C84729210E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E5284E56-A483-434E-8735-866D5AFED7B4}"/>
              </a:ext>
            </a:extLst>
          </p:cNvPr>
          <p:cNvSpPr>
            <a:spLocks noGrp="1"/>
          </p:cNvSpPr>
          <p:nvPr>
            <p:ph type="sldNum" sz="quarter" idx="12"/>
          </p:nvPr>
        </p:nvSpPr>
        <p:spPr/>
        <p:txBody>
          <a:bodyPr/>
          <a:lstStyle>
            <a:lvl1pPr>
              <a:defRPr/>
            </a:lvl1pPr>
          </a:lstStyle>
          <a:p>
            <a:fld id="{DB4671D8-745A-421D-B976-BBC779CBE8DC}" type="slidenum">
              <a:rPr lang="en-US" altLang="en-US"/>
              <a:pPr/>
              <a:t>‹#›</a:t>
            </a:fld>
            <a:endParaRPr lang="en-US" altLang="en-US"/>
          </a:p>
        </p:txBody>
      </p:sp>
    </p:spTree>
    <p:extLst>
      <p:ext uri="{BB962C8B-B14F-4D97-AF65-F5344CB8AC3E}">
        <p14:creationId xmlns:p14="http://schemas.microsoft.com/office/powerpoint/2010/main" val="1526272755"/>
      </p:ext>
    </p:extLst>
  </p:cSld>
  <p:clrMapOvr>
    <a:masterClrMapping/>
  </p:clrMapOvr>
  <p:transition>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23CEBBAF-5ACB-4E1E-82FD-90F87C2CD927}"/>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74FB65B9-0F4F-4DD7-904F-C80B12FD257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AB12B4A8-E4AF-4CD1-97CA-FEAD0890139E}"/>
              </a:ext>
            </a:extLst>
          </p:cNvPr>
          <p:cNvSpPr>
            <a:spLocks noGrp="1"/>
          </p:cNvSpPr>
          <p:nvPr>
            <p:ph type="sldNum" sz="quarter" idx="12"/>
          </p:nvPr>
        </p:nvSpPr>
        <p:spPr/>
        <p:txBody>
          <a:bodyPr/>
          <a:lstStyle>
            <a:lvl1pPr>
              <a:defRPr/>
            </a:lvl1pPr>
          </a:lstStyle>
          <a:p>
            <a:fld id="{890F0FEA-00D0-4CAE-ADAE-5D8419434F7C}" type="slidenum">
              <a:rPr lang="en-US" altLang="en-US"/>
              <a:pPr/>
              <a:t>‹#›</a:t>
            </a:fld>
            <a:endParaRPr lang="en-US" altLang="en-US"/>
          </a:p>
        </p:txBody>
      </p:sp>
    </p:spTree>
    <p:extLst>
      <p:ext uri="{BB962C8B-B14F-4D97-AF65-F5344CB8AC3E}">
        <p14:creationId xmlns:p14="http://schemas.microsoft.com/office/powerpoint/2010/main" val="978449339"/>
      </p:ext>
    </p:extLst>
  </p:cSld>
  <p:clrMapOvr>
    <a:masterClrMapping/>
  </p:clrMapOvr>
  <p:transition>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74D484A2-D6B3-4AD3-AD1D-DF40F755CF7F}"/>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0F4A117F-B9F1-4B26-83A2-AAC5790E8A6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EF42C819-0AD0-4EF2-A8C2-B6ACB4216589}"/>
              </a:ext>
            </a:extLst>
          </p:cNvPr>
          <p:cNvSpPr>
            <a:spLocks noGrp="1"/>
          </p:cNvSpPr>
          <p:nvPr>
            <p:ph type="sldNum" sz="quarter" idx="12"/>
          </p:nvPr>
        </p:nvSpPr>
        <p:spPr/>
        <p:txBody>
          <a:bodyPr/>
          <a:lstStyle>
            <a:lvl1pPr>
              <a:defRPr/>
            </a:lvl1pPr>
          </a:lstStyle>
          <a:p>
            <a:fld id="{B559323E-C61F-4D76-9090-BFA8A370FE11}" type="slidenum">
              <a:rPr lang="en-US" altLang="en-US"/>
              <a:pPr/>
              <a:t>‹#›</a:t>
            </a:fld>
            <a:endParaRPr lang="en-US" altLang="en-US"/>
          </a:p>
        </p:txBody>
      </p:sp>
    </p:spTree>
    <p:extLst>
      <p:ext uri="{BB962C8B-B14F-4D97-AF65-F5344CB8AC3E}">
        <p14:creationId xmlns:p14="http://schemas.microsoft.com/office/powerpoint/2010/main" val="2367293015"/>
      </p:ext>
    </p:extLst>
  </p:cSld>
  <p:clrMapOvr>
    <a:masterClrMapping/>
  </p:clrMapOvr>
  <p:transition>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3476DD58-F1CA-41C3-B253-0F7C1E7F8A16}"/>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a:extLst>
              <a:ext uri="{FF2B5EF4-FFF2-40B4-BE49-F238E27FC236}">
                <a16:creationId xmlns:a16="http://schemas.microsoft.com/office/drawing/2014/main" id="{A8543F60-9579-49F7-A0F1-74042A8DA4F4}"/>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15">
            <a:extLst>
              <a:ext uri="{FF2B5EF4-FFF2-40B4-BE49-F238E27FC236}">
                <a16:creationId xmlns:a16="http://schemas.microsoft.com/office/drawing/2014/main" id="{72B09D49-902D-4301-8E02-53DFE8F1AAEB}"/>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16">
            <a:extLst>
              <a:ext uri="{FF2B5EF4-FFF2-40B4-BE49-F238E27FC236}">
                <a16:creationId xmlns:a16="http://schemas.microsoft.com/office/drawing/2014/main" id="{8F0FDB90-5577-4C6E-A21A-99C3A63E2B92}"/>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37D8B296-5070-4D1C-B963-00ACD477763A}"/>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E698681D-2E59-4521-BED4-E544D0C34253}"/>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79B7FD95-AAD2-40C4-B020-96D5D77D2C26}"/>
              </a:ext>
            </a:extLst>
          </p:cNvPr>
          <p:cNvSpPr>
            <a:spLocks noGrp="1"/>
          </p:cNvSpPr>
          <p:nvPr>
            <p:ph type="sldNum" sz="quarter" idx="12"/>
          </p:nvPr>
        </p:nvSpPr>
        <p:spPr>
          <a:xfrm>
            <a:off x="8077200" y="6356350"/>
            <a:ext cx="609600" cy="365125"/>
          </a:xfrm>
        </p:spPr>
        <p:txBody>
          <a:bodyPr/>
          <a:lstStyle>
            <a:lvl1pPr>
              <a:defRPr/>
            </a:lvl1pPr>
          </a:lstStyle>
          <a:p>
            <a:fld id="{52D45588-9E08-4557-AF64-8B548933BD4B}" type="slidenum">
              <a:rPr lang="en-US" altLang="en-US"/>
              <a:pPr/>
              <a:t>‹#›</a:t>
            </a:fld>
            <a:endParaRPr lang="en-US" altLang="en-US"/>
          </a:p>
        </p:txBody>
      </p:sp>
    </p:spTree>
    <p:extLst>
      <p:ext uri="{BB962C8B-B14F-4D97-AF65-F5344CB8AC3E}">
        <p14:creationId xmlns:p14="http://schemas.microsoft.com/office/powerpoint/2010/main" val="2577637742"/>
      </p:ext>
    </p:extLst>
  </p:cSld>
  <p:clrMapOvr>
    <a:masterClrMapping/>
  </p:clrMapOvr>
  <p:transition>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4A954A7-03AF-4A49-A8BE-FA4FC4C40A42}"/>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8" name="Freeform 7">
            <a:extLst>
              <a:ext uri="{FF2B5EF4-FFF2-40B4-BE49-F238E27FC236}">
                <a16:creationId xmlns:a16="http://schemas.microsoft.com/office/drawing/2014/main" id="{46FF88BE-74E4-48E3-9BE7-84A40C37DE48}"/>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endParaRPr>
          </a:p>
        </p:txBody>
      </p:sp>
      <p:sp>
        <p:nvSpPr>
          <p:cNvPr id="1028" name="Title Placeholder 8">
            <a:extLst>
              <a:ext uri="{FF2B5EF4-FFF2-40B4-BE49-F238E27FC236}">
                <a16:creationId xmlns:a16="http://schemas.microsoft.com/office/drawing/2014/main" id="{C8029CAB-7B1E-49EA-9953-558A368E7E42}"/>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E51B97A8-AD51-4909-AE7C-19746C8ED179}"/>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1FC60E3E-940A-44DA-A806-E9AEB38CA7D3}"/>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a:extLst>
              <a:ext uri="{FF2B5EF4-FFF2-40B4-BE49-F238E27FC236}">
                <a16:creationId xmlns:a16="http://schemas.microsoft.com/office/drawing/2014/main" id="{22BA3BC8-22BE-45E4-9C00-27A613B6EBC9}"/>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a:extLst>
              <a:ext uri="{FF2B5EF4-FFF2-40B4-BE49-F238E27FC236}">
                <a16:creationId xmlns:a16="http://schemas.microsoft.com/office/drawing/2014/main" id="{0A0872F6-37FB-47D1-BA97-C00F58CBB35A}"/>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2D5398F5-095D-48AC-9E29-EAA845371C28}" type="slidenum">
              <a:rPr lang="en-US" altLang="en-US"/>
              <a:pPr/>
              <a:t>‹#›</a:t>
            </a:fld>
            <a:endParaRPr lang="en-US" altLang="en-US"/>
          </a:p>
        </p:txBody>
      </p:sp>
      <p:grpSp>
        <p:nvGrpSpPr>
          <p:cNvPr id="1033" name="Group 1">
            <a:extLst>
              <a:ext uri="{FF2B5EF4-FFF2-40B4-BE49-F238E27FC236}">
                <a16:creationId xmlns:a16="http://schemas.microsoft.com/office/drawing/2014/main" id="{86608703-2C76-4029-A3BB-B05B5CCDF73E}"/>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47033F8-0563-4802-A8CC-CD7CCC5ECC85}"/>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a:extLst>
                <a:ext uri="{FF2B5EF4-FFF2-40B4-BE49-F238E27FC236}">
                  <a16:creationId xmlns:a16="http://schemas.microsoft.com/office/drawing/2014/main" id="{62D25388-D488-431A-AB8E-FB5B1009D1BC}"/>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3740" r:id="rId1"/>
    <p:sldLayoutId id="2147483732" r:id="rId2"/>
    <p:sldLayoutId id="2147483741" r:id="rId3"/>
    <p:sldLayoutId id="2147483733" r:id="rId4"/>
    <p:sldLayoutId id="2147483734" r:id="rId5"/>
    <p:sldLayoutId id="2147483735" r:id="rId6"/>
    <p:sldLayoutId id="2147483736" r:id="rId7"/>
    <p:sldLayoutId id="2147483737" r:id="rId8"/>
    <p:sldLayoutId id="2147483742" r:id="rId9"/>
    <p:sldLayoutId id="2147483738" r:id="rId10"/>
    <p:sldLayoutId id="2147483739" r:id="rId11"/>
  </p:sldLayoutIdLst>
  <p:transition>
    <p:strips dir="rd"/>
  </p:transition>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2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mailto:vseaman@incog.org" TargetMode="External"/><Relationship Id="rId5" Type="http://schemas.openxmlformats.org/officeDocument/2006/relationships/image" Target="../media/image53.jpeg"/><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15">
            <a:extLst>
              <a:ext uri="{FF2B5EF4-FFF2-40B4-BE49-F238E27FC236}">
                <a16:creationId xmlns:a16="http://schemas.microsoft.com/office/drawing/2014/main" id="{69A2F76F-0812-458A-9D8C-D70BFFE7C888}"/>
              </a:ext>
            </a:extLst>
          </p:cNvPr>
          <p:cNvSpPr>
            <a:spLocks noGrp="1" noChangeArrowheads="1"/>
          </p:cNvSpPr>
          <p:nvPr/>
        </p:nvSpPr>
        <p:spPr bwMode="auto">
          <a:xfrm>
            <a:off x="152400" y="838200"/>
            <a:ext cx="8915400" cy="2819400"/>
          </a:xfrm>
          <a:prstGeom prst="rect">
            <a:avLst/>
          </a:prstGeom>
          <a:noFill/>
          <a:ln w="9525">
            <a:noFill/>
            <a:miter lim="800000"/>
            <a:headEnd/>
            <a:tailEnd/>
          </a:ln>
          <a:effectLst/>
        </p:spPr>
        <p:txBody>
          <a:bodyPr lIns="92075" tIns="46038" rIns="92075" bIns="46038" anchor="ctr"/>
          <a:lstStyle/>
          <a:p>
            <a:pPr algn="ctr" eaLnBrk="0" hangingPunct="0">
              <a:defRPr/>
            </a:pPr>
            <a:r>
              <a:rPr lang="en-US" sz="4400" dirty="0">
                <a:solidFill>
                  <a:schemeClr val="tx2"/>
                </a:solidFill>
                <a:effectLst>
                  <a:outerShdw blurRad="38100" dist="25400" dir="5400000" algn="tl" rotWithShape="0">
                    <a:srgbClr val="000000">
                      <a:alpha val="43000"/>
                    </a:srgbClr>
                  </a:outerShdw>
                </a:effectLst>
                <a:latin typeface="Calibri" pitchFamily="34" charset="0"/>
                <a:ea typeface="+mj-ea"/>
                <a:cs typeface="+mj-cs"/>
              </a:rPr>
              <a:t>4. MCM-6 Good Housekeeping at Municipal Facilities:</a:t>
            </a:r>
            <a:br>
              <a:rPr lang="en-US" sz="4400" dirty="0">
                <a:solidFill>
                  <a:schemeClr val="tx2"/>
                </a:solidFill>
                <a:effectLst>
                  <a:outerShdw blurRad="38100" dist="25400" dir="5400000" algn="tl" rotWithShape="0">
                    <a:srgbClr val="000000">
                      <a:alpha val="43000"/>
                    </a:srgbClr>
                  </a:outerShdw>
                </a:effectLst>
                <a:latin typeface="Calibri" pitchFamily="34" charset="0"/>
                <a:ea typeface="+mj-ea"/>
                <a:cs typeface="+mj-cs"/>
              </a:rPr>
            </a:br>
            <a:r>
              <a:rPr lang="en-US" sz="4400" dirty="0">
                <a:solidFill>
                  <a:srgbClr val="FFFFFF"/>
                </a:solidFill>
                <a:effectLst>
                  <a:outerShdw blurRad="38100" dist="25400" dir="5400000" algn="tl" rotWithShape="0">
                    <a:srgbClr val="000000">
                      <a:alpha val="43000"/>
                    </a:srgbClr>
                  </a:outerShdw>
                </a:effectLst>
                <a:latin typeface="Calibri" pitchFamily="34" charset="0"/>
              </a:rPr>
              <a:t>New Construction &amp; Land     Disturbance</a:t>
            </a:r>
          </a:p>
        </p:txBody>
      </p:sp>
      <p:sp>
        <p:nvSpPr>
          <p:cNvPr id="5123" name="Rectangle 16">
            <a:extLst>
              <a:ext uri="{FF2B5EF4-FFF2-40B4-BE49-F238E27FC236}">
                <a16:creationId xmlns:a16="http://schemas.microsoft.com/office/drawing/2014/main" id="{D0A502F3-E5AF-423A-AE54-1084D74DCF9A}"/>
              </a:ext>
            </a:extLst>
          </p:cNvPr>
          <p:cNvSpPr>
            <a:spLocks noGrp="1" noChangeArrowheads="1"/>
          </p:cNvSpPr>
          <p:nvPr/>
        </p:nvSpPr>
        <p:spPr bwMode="auto">
          <a:xfrm>
            <a:off x="685800" y="4076700"/>
            <a:ext cx="77295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sz="3200" dirty="0">
                <a:solidFill>
                  <a:srgbClr val="FFFFFF"/>
                </a:solidFill>
                <a:effectLst>
                  <a:outerShdw blurRad="38100" dist="38100" dir="2700000" algn="tl">
                    <a:srgbClr val="000000">
                      <a:alpha val="43137"/>
                    </a:srgbClr>
                  </a:outerShdw>
                </a:effectLst>
                <a:latin typeface="Calibri" pitchFamily="34" charset="0"/>
              </a:rPr>
              <a:t>Green Country Stormwater Alliance (GCSA)</a:t>
            </a:r>
          </a:p>
          <a:p>
            <a:pPr algn="ctr"/>
            <a:r>
              <a:rPr lang="en-US" sz="3200" dirty="0">
                <a:solidFill>
                  <a:srgbClr val="FFFFFF"/>
                </a:solidFill>
                <a:latin typeface="Calibri" pitchFamily="34" charset="0"/>
              </a:rPr>
              <a:t>Employee Training Series</a:t>
            </a:r>
          </a:p>
          <a:p>
            <a:pPr algn="ctr"/>
            <a:r>
              <a:rPr lang="en-US" sz="3200" dirty="0">
                <a:solidFill>
                  <a:srgbClr val="FFFFFF"/>
                </a:solidFill>
                <a:latin typeface="Calibri" pitchFamily="34" charset="0"/>
              </a:rPr>
              <a:t>Prepared by INCOG</a:t>
            </a:r>
          </a:p>
          <a:p>
            <a:pPr algn="ctr"/>
            <a:r>
              <a:rPr lang="en-US" sz="3200" dirty="0">
                <a:solidFill>
                  <a:srgbClr val="FFFFFF"/>
                </a:solidFill>
                <a:latin typeface="Calibri" pitchFamily="34" charset="0"/>
              </a:rPr>
              <a:t>March 2021</a:t>
            </a:r>
            <a:endParaRPr lang="en-US" altLang="en-US" sz="3200" dirty="0">
              <a:solidFill>
                <a:srgbClr val="DDDDDD"/>
              </a:solidFill>
            </a:endParaRPr>
          </a:p>
        </p:txBody>
      </p:sp>
      <p:sp>
        <p:nvSpPr>
          <p:cNvPr id="2065" name="Rectangle 17">
            <a:extLst>
              <a:ext uri="{FF2B5EF4-FFF2-40B4-BE49-F238E27FC236}">
                <a16:creationId xmlns:a16="http://schemas.microsoft.com/office/drawing/2014/main" id="{7C2D49C6-50D8-4C1E-A617-AD386C197049}"/>
              </a:ext>
            </a:extLst>
          </p:cNvPr>
          <p:cNvSpPr>
            <a:spLocks noChangeArrowheads="1"/>
          </p:cNvSpPr>
          <p:nvPr/>
        </p:nvSpPr>
        <p:spPr bwMode="auto">
          <a:xfrm>
            <a:off x="685800" y="5867400"/>
            <a:ext cx="7729538" cy="685800"/>
          </a:xfrm>
          <a:prstGeom prst="rect">
            <a:avLst/>
          </a:prstGeom>
          <a:noFill/>
          <a:ln w="9525">
            <a:noFill/>
            <a:miter lim="800000"/>
            <a:headEnd/>
            <a:tailEnd/>
          </a:ln>
          <a:effectLst/>
        </p:spPr>
        <p:txBody>
          <a:bodyPr lIns="92075" tIns="46038" rIns="92075" bIns="46038"/>
          <a:lstStyle/>
          <a:p>
            <a:pPr algn="ctr" eaLnBrk="0" hangingPunct="0">
              <a:defRPr/>
            </a:pPr>
            <a:endParaRPr lang="en-US" sz="900" i="1" dirty="0">
              <a:effectLst>
                <a:outerShdw blurRad="38100" dist="38100" dir="2700000" algn="tl">
                  <a:srgbClr val="000000"/>
                </a:outerShdw>
              </a:effectLst>
              <a:latin typeface="Arial" charset="0"/>
            </a:endParaRPr>
          </a:p>
        </p:txBody>
      </p:sp>
    </p:spTree>
  </p:cSld>
  <p:clrMapOvr>
    <a:masterClrMapping/>
  </p:clrMapOvr>
  <p:transition>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U:\My Pictures\Stormwater\Silt Fence\IMGP2160.JPG">
            <a:extLst>
              <a:ext uri="{FF2B5EF4-FFF2-40B4-BE49-F238E27FC236}">
                <a16:creationId xmlns:a16="http://schemas.microsoft.com/office/drawing/2014/main" id="{AF87F2B1-AC42-4180-8326-F781F05224C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19600" y="2000250"/>
            <a:ext cx="4648200" cy="3486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315" name="Slide Number Placeholder 2">
            <a:extLst>
              <a:ext uri="{FF2B5EF4-FFF2-40B4-BE49-F238E27FC236}">
                <a16:creationId xmlns:a16="http://schemas.microsoft.com/office/drawing/2014/main" id="{3C7967F7-494F-4EFC-B45D-E72660DD61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3CFF27A-27F9-4446-885A-2CF34FF19029}" type="slidenum">
              <a:rPr lang="en-US" altLang="en-US" sz="1600">
                <a:solidFill>
                  <a:schemeClr val="tx2"/>
                </a:solidFill>
              </a:rPr>
              <a:pPr eaLnBrk="1" hangingPunct="1"/>
              <a:t>10</a:t>
            </a:fld>
            <a:endParaRPr lang="en-US" altLang="en-US" sz="1600">
              <a:solidFill>
                <a:schemeClr val="tx2"/>
              </a:solidFill>
            </a:endParaRPr>
          </a:p>
        </p:txBody>
      </p:sp>
      <p:pic>
        <p:nvPicPr>
          <p:cNvPr id="13316" name="Picture 2" descr="U:\My Pictures\Stormwater\Silt Fence\IMGP2137.JPG">
            <a:extLst>
              <a:ext uri="{FF2B5EF4-FFF2-40B4-BE49-F238E27FC236}">
                <a16:creationId xmlns:a16="http://schemas.microsoft.com/office/drawing/2014/main" id="{7A77975F-2C2C-446D-94AA-A81F66EABD8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38451" y="1476291"/>
            <a:ext cx="2400300" cy="3200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17" name="Picture 3" descr="U:\My Pictures\Stormwater\Silt Fence\IMGP2139.JPG">
            <a:extLst>
              <a:ext uri="{FF2B5EF4-FFF2-40B4-BE49-F238E27FC236}">
                <a16:creationId xmlns:a16="http://schemas.microsoft.com/office/drawing/2014/main" id="{9D1D8234-9B5C-477E-83D9-F09CBA2C721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7801" y="3861970"/>
            <a:ext cx="3860800" cy="2895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2">
            <a:extLst>
              <a:ext uri="{FF2B5EF4-FFF2-40B4-BE49-F238E27FC236}">
                <a16:creationId xmlns:a16="http://schemas.microsoft.com/office/drawing/2014/main" id="{59ECB3A7-C635-4F51-AFA6-DB6FE20E754F}"/>
              </a:ext>
            </a:extLst>
          </p:cNvPr>
          <p:cNvSpPr txBox="1">
            <a:spLocks noChangeArrowheads="1"/>
          </p:cNvSpPr>
          <p:nvPr/>
        </p:nvSpPr>
        <p:spPr>
          <a:xfrm>
            <a:off x="762000" y="641935"/>
            <a:ext cx="7543800" cy="762000"/>
          </a:xfrm>
          <a:prstGeom prst="rect">
            <a:avLst/>
          </a:prstGeom>
        </p:spPr>
        <p:txBody>
          <a:bodyPr>
            <a:normAutofit fontScale="90000" lnSpcReduction="1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en-US" dirty="0"/>
              <a:t>Properly Installed Silt Fencing</a:t>
            </a:r>
          </a:p>
        </p:txBody>
      </p:sp>
      <p:sp>
        <p:nvSpPr>
          <p:cNvPr id="8" name="TextBox 8">
            <a:extLst>
              <a:ext uri="{FF2B5EF4-FFF2-40B4-BE49-F238E27FC236}">
                <a16:creationId xmlns:a16="http://schemas.microsoft.com/office/drawing/2014/main" id="{388F366A-759F-4D51-91EC-298634964BD5}"/>
              </a:ext>
            </a:extLst>
          </p:cNvPr>
          <p:cNvSpPr txBox="1">
            <a:spLocks noChangeArrowheads="1"/>
          </p:cNvSpPr>
          <p:nvPr/>
        </p:nvSpPr>
        <p:spPr bwMode="auto">
          <a:xfrm>
            <a:off x="76200" y="1476291"/>
            <a:ext cx="2762251"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dirty="0">
                <a:latin typeface="+mj-lt"/>
              </a:rPr>
              <a:t>Examples of proper installation of silt fencing.</a:t>
            </a:r>
          </a:p>
          <a:p>
            <a:pPr eaLnBrk="1" hangingPunct="1">
              <a:spcBef>
                <a:spcPts val="1200"/>
              </a:spcBef>
            </a:pPr>
            <a:r>
              <a:rPr lang="en-US" altLang="en-US" dirty="0">
                <a:latin typeface="+mj-lt"/>
              </a:rPr>
              <a:t>Time for some maintenance?</a:t>
            </a:r>
          </a:p>
        </p:txBody>
      </p:sp>
    </p:spTree>
  </p:cSld>
  <p:clrMapOvr>
    <a:masterClrMapping/>
  </p:clrMapOvr>
  <p:transition>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F9A6F191-5FCE-47A2-AFDC-07C7AD48F49B}"/>
              </a:ext>
            </a:extLst>
          </p:cNvPr>
          <p:cNvSpPr>
            <a:spLocks noGrp="1" noChangeArrowheads="1"/>
          </p:cNvSpPr>
          <p:nvPr>
            <p:ph type="title"/>
          </p:nvPr>
        </p:nvSpPr>
        <p:spPr>
          <a:xfrm>
            <a:off x="457200" y="638175"/>
            <a:ext cx="8382000" cy="762000"/>
          </a:xfrm>
        </p:spPr>
        <p:txBody>
          <a:bodyPr>
            <a:normAutofit fontScale="90000"/>
          </a:bodyPr>
          <a:lstStyle/>
          <a:p>
            <a:pPr eaLnBrk="1" fontAlgn="auto" hangingPunct="1">
              <a:spcAft>
                <a:spcPts val="0"/>
              </a:spcAft>
              <a:defRPr/>
            </a:pPr>
            <a:r>
              <a:rPr lang="en-US" dirty="0"/>
              <a:t>Sediment Controls for MS4 Projects</a:t>
            </a:r>
            <a:endParaRPr dirty="0"/>
          </a:p>
        </p:txBody>
      </p:sp>
      <p:sp>
        <p:nvSpPr>
          <p:cNvPr id="15363" name="Rectangle 3">
            <a:extLst>
              <a:ext uri="{FF2B5EF4-FFF2-40B4-BE49-F238E27FC236}">
                <a16:creationId xmlns:a16="http://schemas.microsoft.com/office/drawing/2014/main" id="{E4E6A78D-E902-48A1-B332-B2159AC28E6F}"/>
              </a:ext>
            </a:extLst>
          </p:cNvPr>
          <p:cNvSpPr>
            <a:spLocks noGrp="1" noChangeArrowheads="1"/>
          </p:cNvSpPr>
          <p:nvPr>
            <p:ph idx="1"/>
          </p:nvPr>
        </p:nvSpPr>
        <p:spPr>
          <a:xfrm>
            <a:off x="304800" y="1530768"/>
            <a:ext cx="8382000" cy="1593432"/>
          </a:xfrm>
        </p:spPr>
        <p:txBody>
          <a:bodyPr/>
          <a:lstStyle/>
          <a:p>
            <a:pPr eaLnBrk="1" hangingPunct="1">
              <a:lnSpc>
                <a:spcPct val="90000"/>
              </a:lnSpc>
              <a:spcBef>
                <a:spcPts val="1800"/>
              </a:spcBef>
            </a:pPr>
            <a:r>
              <a:rPr lang="en-US" altLang="en-US" sz="2400" u="sng" dirty="0">
                <a:latin typeface="+mj-lt"/>
                <a:cs typeface="Times New Roman" panose="02020603050405020304" pitchFamily="18" charset="0"/>
              </a:rPr>
              <a:t>MS4 projects</a:t>
            </a:r>
            <a:r>
              <a:rPr lang="en-US" altLang="en-US" sz="2400" dirty="0">
                <a:latin typeface="+mj-lt"/>
                <a:cs typeface="Times New Roman" panose="02020603050405020304" pitchFamily="18" charset="0"/>
              </a:rPr>
              <a:t> must also control pollution (MCM-6).</a:t>
            </a:r>
          </a:p>
          <a:p>
            <a:pPr eaLnBrk="1" hangingPunct="1">
              <a:lnSpc>
                <a:spcPct val="90000"/>
              </a:lnSpc>
              <a:spcBef>
                <a:spcPts val="1800"/>
              </a:spcBef>
            </a:pPr>
            <a:r>
              <a:rPr lang="en-US" altLang="en-US" sz="2400" dirty="0">
                <a:latin typeface="+mj-lt"/>
                <a:cs typeface="Times New Roman" panose="02020603050405020304" pitchFamily="18" charset="0"/>
              </a:rPr>
              <a:t>This includes keeping sediment and other pollutants from entering storm drains (MCM-6).</a:t>
            </a:r>
          </a:p>
        </p:txBody>
      </p:sp>
      <p:sp>
        <p:nvSpPr>
          <p:cNvPr id="15364" name="Slide Number Placeholder 5">
            <a:extLst>
              <a:ext uri="{FF2B5EF4-FFF2-40B4-BE49-F238E27FC236}">
                <a16:creationId xmlns:a16="http://schemas.microsoft.com/office/drawing/2014/main" id="{EB7FD042-EDC7-411E-BD62-FF144C66CD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71A4EF5-54E3-4F12-AA73-3DE7C40DAA71}" type="slidenum">
              <a:rPr lang="en-US" altLang="en-US" sz="1600">
                <a:solidFill>
                  <a:schemeClr val="tx2"/>
                </a:solidFill>
              </a:rPr>
              <a:pPr eaLnBrk="1" hangingPunct="1"/>
              <a:t>11</a:t>
            </a:fld>
            <a:endParaRPr lang="en-US" altLang="en-US" sz="1600">
              <a:solidFill>
                <a:schemeClr val="tx2"/>
              </a:solidFill>
            </a:endParaRPr>
          </a:p>
        </p:txBody>
      </p:sp>
      <p:pic>
        <p:nvPicPr>
          <p:cNvPr id="3" name="Picture 2" descr="A picture containing ground, outdoor, dirt, sandy&#10;&#10;Description automatically generated">
            <a:extLst>
              <a:ext uri="{FF2B5EF4-FFF2-40B4-BE49-F238E27FC236}">
                <a16:creationId xmlns:a16="http://schemas.microsoft.com/office/drawing/2014/main" id="{0D9CA4AA-1FFE-4410-8B02-41F253B6E3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3429000"/>
            <a:ext cx="5943600" cy="2971800"/>
          </a:xfrm>
          <a:prstGeom prst="rect">
            <a:avLst/>
          </a:prstGeom>
        </p:spPr>
      </p:pic>
      <p:pic>
        <p:nvPicPr>
          <p:cNvPr id="15366" name="Picture 6" descr="bad waste management">
            <a:extLst>
              <a:ext uri="{FF2B5EF4-FFF2-40B4-BE49-F238E27FC236}">
                <a16:creationId xmlns:a16="http://schemas.microsoft.com/office/drawing/2014/main" id="{FAF355B6-CAF6-4C36-A1CA-05EAE6014A26}"/>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4400" y="3429000"/>
            <a:ext cx="4191000" cy="2971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www.opala.org/images/solid_waste/household_waste.jpg">
            <a:extLst>
              <a:ext uri="{FF2B5EF4-FFF2-40B4-BE49-F238E27FC236}">
                <a16:creationId xmlns:a16="http://schemas.microsoft.com/office/drawing/2014/main" id="{7A2A9005-624B-4018-A6D7-FF750D5F1EA4}"/>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22921" y="3298825"/>
            <a:ext cx="4076700" cy="3057525"/>
          </a:xfrm>
          <a:prstGeom prst="rect">
            <a:avLst/>
          </a:prstGeom>
          <a:noFill/>
        </p:spPr>
      </p:pic>
      <p:sp>
        <p:nvSpPr>
          <p:cNvPr id="68610" name="Rectangle 2">
            <a:extLst>
              <a:ext uri="{FF2B5EF4-FFF2-40B4-BE49-F238E27FC236}">
                <a16:creationId xmlns:a16="http://schemas.microsoft.com/office/drawing/2014/main" id="{F9A6F191-5FCE-47A2-AFDC-07C7AD48F49B}"/>
              </a:ext>
            </a:extLst>
          </p:cNvPr>
          <p:cNvSpPr>
            <a:spLocks noGrp="1" noChangeArrowheads="1"/>
          </p:cNvSpPr>
          <p:nvPr>
            <p:ph type="title"/>
          </p:nvPr>
        </p:nvSpPr>
        <p:spPr>
          <a:xfrm>
            <a:off x="457200" y="638175"/>
            <a:ext cx="8382000" cy="762000"/>
          </a:xfrm>
        </p:spPr>
        <p:txBody>
          <a:bodyPr>
            <a:normAutofit fontScale="90000"/>
          </a:bodyPr>
          <a:lstStyle/>
          <a:p>
            <a:pPr eaLnBrk="1" fontAlgn="auto" hangingPunct="1">
              <a:spcAft>
                <a:spcPts val="0"/>
              </a:spcAft>
              <a:defRPr/>
            </a:pPr>
            <a:r>
              <a:rPr lang="en-US" dirty="0"/>
              <a:t>Controlling Trash and Chemicals</a:t>
            </a:r>
            <a:endParaRPr dirty="0"/>
          </a:p>
        </p:txBody>
      </p:sp>
      <p:sp>
        <p:nvSpPr>
          <p:cNvPr id="15363" name="Rectangle 3">
            <a:extLst>
              <a:ext uri="{FF2B5EF4-FFF2-40B4-BE49-F238E27FC236}">
                <a16:creationId xmlns:a16="http://schemas.microsoft.com/office/drawing/2014/main" id="{E4E6A78D-E902-48A1-B332-B2159AC28E6F}"/>
              </a:ext>
            </a:extLst>
          </p:cNvPr>
          <p:cNvSpPr>
            <a:spLocks noGrp="1" noChangeArrowheads="1"/>
          </p:cNvSpPr>
          <p:nvPr>
            <p:ph idx="1"/>
          </p:nvPr>
        </p:nvSpPr>
        <p:spPr>
          <a:xfrm>
            <a:off x="304800" y="1530768"/>
            <a:ext cx="8610600" cy="2203032"/>
          </a:xfrm>
        </p:spPr>
        <p:txBody>
          <a:bodyPr/>
          <a:lstStyle/>
          <a:p>
            <a:pPr eaLnBrk="1" hangingPunct="1">
              <a:lnSpc>
                <a:spcPct val="90000"/>
              </a:lnSpc>
              <a:spcBef>
                <a:spcPts val="1800"/>
              </a:spcBef>
            </a:pPr>
            <a:r>
              <a:rPr lang="en-US" altLang="en-US" sz="2400" dirty="0">
                <a:latin typeface="+mj-lt"/>
                <a:cs typeface="Times New Roman" panose="02020603050405020304" pitchFamily="18" charset="0"/>
              </a:rPr>
              <a:t>Trash and chemicals are potential stormwater pollutants.</a:t>
            </a:r>
          </a:p>
          <a:p>
            <a:pPr eaLnBrk="1" hangingPunct="1">
              <a:lnSpc>
                <a:spcPct val="90000"/>
              </a:lnSpc>
              <a:spcBef>
                <a:spcPts val="1800"/>
              </a:spcBef>
            </a:pPr>
            <a:r>
              <a:rPr lang="en-US" altLang="en-US" sz="2400" dirty="0">
                <a:latin typeface="+mj-lt"/>
                <a:cs typeface="Times New Roman" panose="02020603050405020304" pitchFamily="18" charset="0"/>
              </a:rPr>
              <a:t>These include paper, plastics, debris, oil, grease, fuels, lime, concrete truck wash water, solvents, etc.</a:t>
            </a:r>
          </a:p>
        </p:txBody>
      </p:sp>
      <p:sp>
        <p:nvSpPr>
          <p:cNvPr id="15364" name="Slide Number Placeholder 5">
            <a:extLst>
              <a:ext uri="{FF2B5EF4-FFF2-40B4-BE49-F238E27FC236}">
                <a16:creationId xmlns:a16="http://schemas.microsoft.com/office/drawing/2014/main" id="{EB7FD042-EDC7-411E-BD62-FF144C66CD1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71A4EF5-54E3-4F12-AA73-3DE7C40DAA71}" type="slidenum">
              <a:rPr lang="en-US" altLang="en-US" sz="1600">
                <a:solidFill>
                  <a:schemeClr val="tx2"/>
                </a:solidFill>
              </a:rPr>
              <a:pPr eaLnBrk="1" hangingPunct="1"/>
              <a:t>12</a:t>
            </a:fld>
            <a:endParaRPr lang="en-US" altLang="en-US" sz="1600">
              <a:solidFill>
                <a:schemeClr val="tx2"/>
              </a:solidFill>
            </a:endParaRPr>
          </a:p>
        </p:txBody>
      </p:sp>
      <p:pic>
        <p:nvPicPr>
          <p:cNvPr id="7" name="Picture 2" descr="O:\COT Pics\trashy construction site.JPG">
            <a:extLst>
              <a:ext uri="{FF2B5EF4-FFF2-40B4-BE49-F238E27FC236}">
                <a16:creationId xmlns:a16="http://schemas.microsoft.com/office/drawing/2014/main" id="{0CEECEAC-179C-4009-A75D-2E662EFB91A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85900" y="3516313"/>
            <a:ext cx="4076700" cy="3057525"/>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8" name="Picture 5" descr="U:\My Pictures\Construction Sites\Trash Handling\IMGP2594.JPG">
            <a:extLst>
              <a:ext uri="{FF2B5EF4-FFF2-40B4-BE49-F238E27FC236}">
                <a16:creationId xmlns:a16="http://schemas.microsoft.com/office/drawing/2014/main" id="{9B5D9BFE-0ABB-4022-8EB1-8B69C997255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0316" y="3663949"/>
            <a:ext cx="2546684" cy="3057526"/>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8725367"/>
      </p:ext>
    </p:extLst>
  </p:cSld>
  <p:clrMapOvr>
    <a:masterClrMapping/>
  </p:clrMapOvr>
  <p:transition>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EA3E4B7-D8DB-46F3-8BC4-93EC9835F337}"/>
              </a:ext>
            </a:extLst>
          </p:cNvPr>
          <p:cNvSpPr>
            <a:spLocks noGrp="1" noChangeArrowheads="1"/>
          </p:cNvSpPr>
          <p:nvPr>
            <p:ph type="title"/>
          </p:nvPr>
        </p:nvSpPr>
        <p:spPr>
          <a:xfrm>
            <a:off x="533400" y="685800"/>
            <a:ext cx="7086600" cy="768350"/>
          </a:xfrm>
        </p:spPr>
        <p:txBody>
          <a:bodyPr>
            <a:normAutofit fontScale="90000"/>
          </a:bodyPr>
          <a:lstStyle/>
          <a:p>
            <a:pPr eaLnBrk="1" fontAlgn="auto" hangingPunct="1">
              <a:spcAft>
                <a:spcPts val="0"/>
              </a:spcAft>
              <a:defRPr/>
            </a:pPr>
            <a:r>
              <a:rPr lang="en-US" dirty="0"/>
              <a:t>Erosion Control BMPs</a:t>
            </a:r>
            <a:endParaRPr dirty="0"/>
          </a:p>
        </p:txBody>
      </p:sp>
      <p:sp>
        <p:nvSpPr>
          <p:cNvPr id="22530" name="Rectangle 3">
            <a:extLst>
              <a:ext uri="{FF2B5EF4-FFF2-40B4-BE49-F238E27FC236}">
                <a16:creationId xmlns:a16="http://schemas.microsoft.com/office/drawing/2014/main" id="{38FB324A-B5E4-4441-8F93-7888DB8938B2}"/>
              </a:ext>
            </a:extLst>
          </p:cNvPr>
          <p:cNvSpPr>
            <a:spLocks noGrp="1" noChangeArrowheads="1"/>
          </p:cNvSpPr>
          <p:nvPr>
            <p:ph idx="1"/>
          </p:nvPr>
        </p:nvSpPr>
        <p:spPr>
          <a:xfrm>
            <a:off x="312738" y="1752600"/>
            <a:ext cx="8534400" cy="2057400"/>
          </a:xfrm>
        </p:spPr>
        <p:txBody>
          <a:bodyPr>
            <a:normAutofit/>
          </a:bodyPr>
          <a:lstStyle/>
          <a:p>
            <a:pPr marL="273050" lvl="1" indent="-273050" eaLnBrk="1" hangingPunct="1">
              <a:spcBef>
                <a:spcPts val="1800"/>
              </a:spcBef>
              <a:buClr>
                <a:srgbClr val="0BD0D9"/>
              </a:buClr>
              <a:buSzPct val="95000"/>
              <a:defRPr/>
            </a:pPr>
            <a:r>
              <a:rPr lang="en-US" altLang="en-US" u="sng" dirty="0">
                <a:latin typeface="+mj-lt"/>
                <a:cs typeface="Times New Roman" panose="02020603050405020304" pitchFamily="18" charset="0"/>
              </a:rPr>
              <a:t>Vegetation</a:t>
            </a:r>
            <a:r>
              <a:rPr lang="en-US" altLang="en-US" dirty="0">
                <a:latin typeface="+mj-lt"/>
                <a:cs typeface="Times New Roman" panose="02020603050405020304" pitchFamily="18" charset="0"/>
              </a:rPr>
              <a:t> - grasses or other plants that provide erosion protection.</a:t>
            </a:r>
          </a:p>
          <a:p>
            <a:pPr marL="273050" lvl="1" indent="-273050" eaLnBrk="1" hangingPunct="1">
              <a:spcBef>
                <a:spcPts val="1800"/>
              </a:spcBef>
              <a:buClr>
                <a:srgbClr val="0BD0D9"/>
              </a:buClr>
              <a:buSzPct val="95000"/>
              <a:defRPr/>
            </a:pPr>
            <a:r>
              <a:rPr lang="en-US" altLang="en-US" u="sng" dirty="0">
                <a:latin typeface="+mj-lt"/>
                <a:cs typeface="Times New Roman" panose="02020603050405020304" pitchFamily="18" charset="0"/>
              </a:rPr>
              <a:t>Mulching</a:t>
            </a:r>
            <a:r>
              <a:rPr lang="en-US" altLang="en-US" dirty="0">
                <a:latin typeface="+mj-lt"/>
                <a:cs typeface="Times New Roman" panose="02020603050405020304" pitchFamily="18" charset="0"/>
              </a:rPr>
              <a:t> - a layer of straw, wood or synthetic material that covers the loose soil.</a:t>
            </a:r>
            <a:endParaRPr lang="en-US" altLang="en-US" sz="3200" dirty="0"/>
          </a:p>
        </p:txBody>
      </p:sp>
      <p:sp>
        <p:nvSpPr>
          <p:cNvPr id="21508" name="Slide Number Placeholder 5">
            <a:extLst>
              <a:ext uri="{FF2B5EF4-FFF2-40B4-BE49-F238E27FC236}">
                <a16:creationId xmlns:a16="http://schemas.microsoft.com/office/drawing/2014/main" id="{6BE377AD-6272-43B2-B051-94BCB504C5D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8597125-7BF2-41B8-A15B-F5DF04A6C98E}" type="slidenum">
              <a:rPr lang="en-US" altLang="en-US" sz="1600">
                <a:solidFill>
                  <a:schemeClr val="tx2"/>
                </a:solidFill>
              </a:rPr>
              <a:pPr eaLnBrk="1" hangingPunct="1"/>
              <a:t>13</a:t>
            </a:fld>
            <a:endParaRPr lang="en-US" altLang="en-US" sz="1600">
              <a:solidFill>
                <a:schemeClr val="tx2"/>
              </a:solidFill>
            </a:endParaRPr>
          </a:p>
        </p:txBody>
      </p:sp>
      <p:pic>
        <p:nvPicPr>
          <p:cNvPr id="21509" name="Picture 6" descr="vegetation &amp; blanket">
            <a:extLst>
              <a:ext uri="{FF2B5EF4-FFF2-40B4-BE49-F238E27FC236}">
                <a16:creationId xmlns:a16="http://schemas.microsoft.com/office/drawing/2014/main" id="{3DFC609A-B4B4-407B-AA39-74A16796633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43000" y="4000500"/>
            <a:ext cx="3436938" cy="2578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7" descr="mulch next to lake">
            <a:extLst>
              <a:ext uri="{FF2B5EF4-FFF2-40B4-BE49-F238E27FC236}">
                <a16:creationId xmlns:a16="http://schemas.microsoft.com/office/drawing/2014/main" id="{114BC7AB-0BE5-4946-8FFB-3DD76C8C0BC9}"/>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24400" y="4000500"/>
            <a:ext cx="3429000" cy="2571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2E1824F0-E401-4F45-A880-0E92889F7BAF}"/>
              </a:ext>
            </a:extLst>
          </p:cNvPr>
          <p:cNvSpPr>
            <a:spLocks noGrp="1" noChangeArrowheads="1"/>
          </p:cNvSpPr>
          <p:nvPr>
            <p:ph type="title"/>
          </p:nvPr>
        </p:nvSpPr>
        <p:spPr>
          <a:xfrm>
            <a:off x="685800" y="609600"/>
            <a:ext cx="5715000" cy="762000"/>
          </a:xfrm>
        </p:spPr>
        <p:txBody>
          <a:bodyPr>
            <a:normAutofit fontScale="90000"/>
          </a:bodyPr>
          <a:lstStyle/>
          <a:p>
            <a:pPr eaLnBrk="1" fontAlgn="auto" hangingPunct="1">
              <a:spcAft>
                <a:spcPts val="0"/>
              </a:spcAft>
              <a:defRPr/>
            </a:pPr>
            <a:r>
              <a:rPr lang="en-US" dirty="0"/>
              <a:t>Erosion Control BMPs</a:t>
            </a:r>
            <a:endParaRPr dirty="0"/>
          </a:p>
        </p:txBody>
      </p:sp>
      <p:sp>
        <p:nvSpPr>
          <p:cNvPr id="69635" name="Rectangle 3">
            <a:extLst>
              <a:ext uri="{FF2B5EF4-FFF2-40B4-BE49-F238E27FC236}">
                <a16:creationId xmlns:a16="http://schemas.microsoft.com/office/drawing/2014/main" id="{BC74BB89-3CAA-44A7-8BBE-B7ACDE77AD65}"/>
              </a:ext>
            </a:extLst>
          </p:cNvPr>
          <p:cNvSpPr>
            <a:spLocks noGrp="1" noChangeArrowheads="1"/>
          </p:cNvSpPr>
          <p:nvPr>
            <p:ph idx="1"/>
          </p:nvPr>
        </p:nvSpPr>
        <p:spPr>
          <a:xfrm>
            <a:off x="228600" y="1524000"/>
            <a:ext cx="8686800" cy="2209800"/>
          </a:xfrm>
        </p:spPr>
        <p:txBody>
          <a:bodyPr/>
          <a:lstStyle/>
          <a:p>
            <a:pPr eaLnBrk="1" hangingPunct="1">
              <a:lnSpc>
                <a:spcPct val="90000"/>
              </a:lnSpc>
              <a:spcBef>
                <a:spcPts val="1800"/>
              </a:spcBef>
            </a:pPr>
            <a:r>
              <a:rPr lang="en-US" altLang="en-US" sz="2400" dirty="0">
                <a:latin typeface="+mj-lt"/>
                <a:cs typeface="Times New Roman" panose="02020603050405020304" pitchFamily="18" charset="0"/>
              </a:rPr>
              <a:t>Preventing erosion is more effective than trying to remove sediment from runoff (source control).</a:t>
            </a:r>
          </a:p>
          <a:p>
            <a:pPr eaLnBrk="1" hangingPunct="1">
              <a:lnSpc>
                <a:spcPct val="90000"/>
              </a:lnSpc>
              <a:spcBef>
                <a:spcPts val="1800"/>
              </a:spcBef>
            </a:pPr>
            <a:r>
              <a:rPr lang="en-US" altLang="en-US" sz="2400" dirty="0">
                <a:latin typeface="+mj-lt"/>
                <a:cs typeface="Times New Roman" panose="02020603050405020304" pitchFamily="18" charset="0"/>
              </a:rPr>
              <a:t>Combine erosion control BMPs for best effect.</a:t>
            </a:r>
          </a:p>
          <a:p>
            <a:pPr eaLnBrk="1" hangingPunct="1">
              <a:lnSpc>
                <a:spcPct val="90000"/>
              </a:lnSpc>
              <a:spcBef>
                <a:spcPts val="1800"/>
              </a:spcBef>
            </a:pPr>
            <a:r>
              <a:rPr lang="en-US" altLang="en-US" sz="2400" dirty="0">
                <a:latin typeface="+mj-lt"/>
                <a:cs typeface="Times New Roman" panose="02020603050405020304" pitchFamily="18" charset="0"/>
              </a:rPr>
              <a:t>E.g., try combining vegetation, mulch, wattles and matting BMPs.</a:t>
            </a:r>
          </a:p>
        </p:txBody>
      </p:sp>
      <p:sp>
        <p:nvSpPr>
          <p:cNvPr id="18436" name="Slide Number Placeholder 5">
            <a:extLst>
              <a:ext uri="{FF2B5EF4-FFF2-40B4-BE49-F238E27FC236}">
                <a16:creationId xmlns:a16="http://schemas.microsoft.com/office/drawing/2014/main" id="{7A49101A-FA4B-48DA-9BBA-DDCF62CDEF4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8A90F56-2D81-4C28-BB0C-B53E4C234593}" type="slidenum">
              <a:rPr lang="en-US" altLang="en-US" sz="1600">
                <a:solidFill>
                  <a:schemeClr val="tx2"/>
                </a:solidFill>
              </a:rPr>
              <a:pPr eaLnBrk="1" hangingPunct="1"/>
              <a:t>14</a:t>
            </a:fld>
            <a:endParaRPr lang="en-US" altLang="en-US" sz="1600">
              <a:solidFill>
                <a:schemeClr val="tx2"/>
              </a:solidFill>
            </a:endParaRPr>
          </a:p>
        </p:txBody>
      </p:sp>
      <p:pic>
        <p:nvPicPr>
          <p:cNvPr id="18438" name="Picture 6">
            <a:extLst>
              <a:ext uri="{FF2B5EF4-FFF2-40B4-BE49-F238E27FC236}">
                <a16:creationId xmlns:a16="http://schemas.microsoft.com/office/drawing/2014/main" id="{82376348-DB35-4159-B2D2-5220FD400D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52938" y="3505200"/>
            <a:ext cx="4233862" cy="2894280"/>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7" name="Picture 2" descr="E:\CMSWillowbrook\Examples\BMPs\IMG_6535.JPG">
            <a:extLst>
              <a:ext uri="{FF2B5EF4-FFF2-40B4-BE49-F238E27FC236}">
                <a16:creationId xmlns:a16="http://schemas.microsoft.com/office/drawing/2014/main" id="{32D3B46C-46F3-4CE0-96E5-26366684E04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4065" y="3473450"/>
            <a:ext cx="3903134" cy="292735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35">
                                            <p:txEl>
                                              <p:pRg st="2" end="2"/>
                                            </p:txEl>
                                          </p:spTgt>
                                        </p:tgtEl>
                                        <p:attrNameLst>
                                          <p:attrName>style.visibility</p:attrName>
                                        </p:attrNameLst>
                                      </p:cBhvr>
                                      <p:to>
                                        <p:strVal val="visible"/>
                                      </p:to>
                                    </p:set>
                                    <p:anim calcmode="lin" valueType="num">
                                      <p:cBhvr additive="base">
                                        <p:cTn id="19"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96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FF29EB80-2D80-46F5-B151-1F56BCD38D61}"/>
              </a:ext>
            </a:extLst>
          </p:cNvPr>
          <p:cNvSpPr>
            <a:spLocks noGrp="1" noChangeArrowheads="1"/>
          </p:cNvSpPr>
          <p:nvPr>
            <p:ph type="title"/>
          </p:nvPr>
        </p:nvSpPr>
        <p:spPr>
          <a:xfrm>
            <a:off x="838200" y="685800"/>
            <a:ext cx="6848475" cy="738188"/>
          </a:xfrm>
        </p:spPr>
        <p:txBody>
          <a:bodyPr>
            <a:normAutofit fontScale="90000"/>
          </a:bodyPr>
          <a:lstStyle/>
          <a:p>
            <a:pPr eaLnBrk="1" fontAlgn="auto" hangingPunct="1">
              <a:spcAft>
                <a:spcPts val="0"/>
              </a:spcAft>
              <a:defRPr/>
            </a:pPr>
            <a:r>
              <a:rPr lang="en-US" dirty="0"/>
              <a:t>Sediment Basin BMPs</a:t>
            </a:r>
            <a:endParaRPr dirty="0"/>
          </a:p>
        </p:txBody>
      </p:sp>
      <p:sp>
        <p:nvSpPr>
          <p:cNvPr id="23555" name="Rectangle 3">
            <a:extLst>
              <a:ext uri="{FF2B5EF4-FFF2-40B4-BE49-F238E27FC236}">
                <a16:creationId xmlns:a16="http://schemas.microsoft.com/office/drawing/2014/main" id="{B5DFF40B-57F4-4D62-9EBF-60B4F53F2263}"/>
              </a:ext>
            </a:extLst>
          </p:cNvPr>
          <p:cNvSpPr>
            <a:spLocks noGrp="1" noChangeArrowheads="1"/>
          </p:cNvSpPr>
          <p:nvPr>
            <p:ph idx="1"/>
          </p:nvPr>
        </p:nvSpPr>
        <p:spPr>
          <a:xfrm>
            <a:off x="228600" y="1524000"/>
            <a:ext cx="8534400" cy="1447800"/>
          </a:xfrm>
        </p:spPr>
        <p:txBody>
          <a:bodyPr/>
          <a:lstStyle/>
          <a:p>
            <a:pPr marL="273050" lvl="1" indent="-273050" eaLnBrk="1" hangingPunct="1">
              <a:lnSpc>
                <a:spcPct val="90000"/>
              </a:lnSpc>
              <a:spcBef>
                <a:spcPts val="1800"/>
              </a:spcBef>
              <a:buClr>
                <a:srgbClr val="0BD0D9"/>
              </a:buClr>
              <a:buSzPct val="95000"/>
            </a:pPr>
            <a:r>
              <a:rPr lang="en-US" altLang="en-US" dirty="0">
                <a:latin typeface="+mj-lt"/>
                <a:cs typeface="Times New Roman" panose="02020603050405020304" pitchFamily="18" charset="0"/>
              </a:rPr>
              <a:t>Sediment Basin – a pond constructed to detain water and allow sediment to settle out before discharge. </a:t>
            </a:r>
          </a:p>
          <a:p>
            <a:pPr marL="273050" lvl="1" indent="-273050" eaLnBrk="1" hangingPunct="1">
              <a:lnSpc>
                <a:spcPct val="90000"/>
              </a:lnSpc>
              <a:spcBef>
                <a:spcPts val="1800"/>
              </a:spcBef>
              <a:buClr>
                <a:srgbClr val="0BD0D9"/>
              </a:buClr>
              <a:buSzPct val="95000"/>
            </a:pPr>
            <a:r>
              <a:rPr lang="en-US" altLang="en-US" dirty="0">
                <a:latin typeface="+mj-lt"/>
                <a:cs typeface="Times New Roman" panose="02020603050405020304" pitchFamily="18" charset="0"/>
              </a:rPr>
              <a:t>Can be small or large.</a:t>
            </a:r>
          </a:p>
        </p:txBody>
      </p:sp>
      <p:sp>
        <p:nvSpPr>
          <p:cNvPr id="23556" name="Slide Number Placeholder 5">
            <a:extLst>
              <a:ext uri="{FF2B5EF4-FFF2-40B4-BE49-F238E27FC236}">
                <a16:creationId xmlns:a16="http://schemas.microsoft.com/office/drawing/2014/main" id="{6E28378F-42EE-46FE-B483-E6107F8BBBB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21611954-CE24-450A-9ED4-91E9D24B30C3}" type="slidenum">
              <a:rPr lang="en-US" altLang="en-US" sz="1600">
                <a:solidFill>
                  <a:schemeClr val="tx2"/>
                </a:solidFill>
              </a:rPr>
              <a:pPr eaLnBrk="1" hangingPunct="1"/>
              <a:t>15</a:t>
            </a:fld>
            <a:endParaRPr lang="en-US" altLang="en-US" sz="1600">
              <a:solidFill>
                <a:schemeClr val="tx2"/>
              </a:solidFill>
            </a:endParaRPr>
          </a:p>
        </p:txBody>
      </p:sp>
      <p:pic>
        <p:nvPicPr>
          <p:cNvPr id="7" name="Picture 2" descr="U:\My Pictures\Erosion\ODOT Photos\Good\Picture13.jpg">
            <a:extLst>
              <a:ext uri="{FF2B5EF4-FFF2-40B4-BE49-F238E27FC236}">
                <a16:creationId xmlns:a16="http://schemas.microsoft.com/office/drawing/2014/main" id="{74B06BC7-BD88-4681-B27F-964F796B1851}"/>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28600" y="2895600"/>
            <a:ext cx="3808681" cy="3505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Picture 2" descr="U:\My Pictures\Stormwater\Silt Fence\N. side of 86 St. N. on 6-1-18\P6010024.JPG">
            <a:extLst>
              <a:ext uri="{FF2B5EF4-FFF2-40B4-BE49-F238E27FC236}">
                <a16:creationId xmlns:a16="http://schemas.microsoft.com/office/drawing/2014/main" id="{A62EBDBA-206E-4174-A7A9-C9D7D4DC1F0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0" y="2869752"/>
            <a:ext cx="4708063" cy="3531048"/>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3D5295-59E3-4BF6-9A04-7897D50E75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10200" y="3048000"/>
            <a:ext cx="3523730" cy="2987440"/>
          </a:xfrm>
          <a:prstGeom prst="rect">
            <a:avLst/>
          </a:prstGeom>
        </p:spPr>
      </p:pic>
      <p:sp>
        <p:nvSpPr>
          <p:cNvPr id="66562" name="Rectangle 2">
            <a:extLst>
              <a:ext uri="{FF2B5EF4-FFF2-40B4-BE49-F238E27FC236}">
                <a16:creationId xmlns:a16="http://schemas.microsoft.com/office/drawing/2014/main" id="{DA568CAC-4B50-4D68-88E1-C726AACF74EF}"/>
              </a:ext>
            </a:extLst>
          </p:cNvPr>
          <p:cNvSpPr>
            <a:spLocks noGrp="1" noChangeArrowheads="1"/>
          </p:cNvSpPr>
          <p:nvPr>
            <p:ph type="title"/>
          </p:nvPr>
        </p:nvSpPr>
        <p:spPr>
          <a:xfrm>
            <a:off x="685800" y="762000"/>
            <a:ext cx="7010400" cy="762000"/>
          </a:xfrm>
        </p:spPr>
        <p:txBody>
          <a:bodyPr>
            <a:normAutofit fontScale="90000"/>
          </a:bodyPr>
          <a:lstStyle/>
          <a:p>
            <a:pPr eaLnBrk="1" fontAlgn="auto" hangingPunct="1">
              <a:spcAft>
                <a:spcPts val="0"/>
              </a:spcAft>
              <a:defRPr/>
            </a:pPr>
            <a:r>
              <a:rPr lang="en-US" dirty="0"/>
              <a:t>Triangle Sediment Dike BMP</a:t>
            </a:r>
            <a:endParaRPr dirty="0"/>
          </a:p>
        </p:txBody>
      </p:sp>
      <p:sp>
        <p:nvSpPr>
          <p:cNvPr id="25602" name="Rectangle 3">
            <a:extLst>
              <a:ext uri="{FF2B5EF4-FFF2-40B4-BE49-F238E27FC236}">
                <a16:creationId xmlns:a16="http://schemas.microsoft.com/office/drawing/2014/main" id="{3C6FDEE9-CBEA-4E28-A91C-7AB8DCB462C0}"/>
              </a:ext>
            </a:extLst>
          </p:cNvPr>
          <p:cNvSpPr>
            <a:spLocks noGrp="1" noChangeArrowheads="1"/>
          </p:cNvSpPr>
          <p:nvPr>
            <p:ph idx="1"/>
          </p:nvPr>
        </p:nvSpPr>
        <p:spPr>
          <a:xfrm>
            <a:off x="381000" y="1752600"/>
            <a:ext cx="8305800" cy="1143000"/>
          </a:xfrm>
        </p:spPr>
        <p:txBody>
          <a:bodyPr>
            <a:normAutofit/>
          </a:bodyPr>
          <a:lstStyle/>
          <a:p>
            <a:pPr marL="273050" lvl="1" indent="-273050" eaLnBrk="1" hangingPunct="1">
              <a:lnSpc>
                <a:spcPct val="90000"/>
              </a:lnSpc>
              <a:spcBef>
                <a:spcPts val="1800"/>
              </a:spcBef>
              <a:buClr>
                <a:srgbClr val="0BD0D9"/>
              </a:buClr>
              <a:buSzPct val="95000"/>
              <a:defRPr/>
            </a:pPr>
            <a:r>
              <a:rPr lang="en-US" altLang="en-US" dirty="0">
                <a:latin typeface="+mj-lt"/>
                <a:cs typeface="Times New Roman" panose="02020603050405020304" pitchFamily="18" charset="0"/>
              </a:rPr>
              <a:t>Filter fabric placed over welded wire shaped into a triangle.</a:t>
            </a:r>
          </a:p>
          <a:p>
            <a:pPr marL="273050" lvl="1" indent="-273050" eaLnBrk="1" hangingPunct="1">
              <a:lnSpc>
                <a:spcPct val="90000"/>
              </a:lnSpc>
              <a:spcBef>
                <a:spcPts val="1800"/>
              </a:spcBef>
              <a:buClr>
                <a:srgbClr val="0BD0D9"/>
              </a:buClr>
              <a:buSzPct val="95000"/>
              <a:defRPr/>
            </a:pPr>
            <a:r>
              <a:rPr lang="en-US" altLang="en-US" dirty="0">
                <a:latin typeface="+mj-lt"/>
                <a:cs typeface="Times New Roman" panose="02020603050405020304" pitchFamily="18" charset="0"/>
              </a:rPr>
              <a:t>Must be installed properly and maintained. </a:t>
            </a:r>
          </a:p>
        </p:txBody>
      </p:sp>
      <p:sp>
        <p:nvSpPr>
          <p:cNvPr id="24580" name="Slide Number Placeholder 5">
            <a:extLst>
              <a:ext uri="{FF2B5EF4-FFF2-40B4-BE49-F238E27FC236}">
                <a16:creationId xmlns:a16="http://schemas.microsoft.com/office/drawing/2014/main" id="{C387AF4F-9C86-484F-92C7-8740657AACB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D7CA8FF-1611-4E05-A3F5-F76528611CDB}" type="slidenum">
              <a:rPr lang="en-US" altLang="en-US" sz="1600">
                <a:solidFill>
                  <a:schemeClr val="tx2"/>
                </a:solidFill>
              </a:rPr>
              <a:pPr eaLnBrk="1" hangingPunct="1"/>
              <a:t>16</a:t>
            </a:fld>
            <a:endParaRPr lang="en-US" altLang="en-US" sz="1600">
              <a:solidFill>
                <a:schemeClr val="tx2"/>
              </a:solidFill>
            </a:endParaRPr>
          </a:p>
        </p:txBody>
      </p:sp>
      <p:pic>
        <p:nvPicPr>
          <p:cNvPr id="6" name="Picture 2" descr="H:\Inspections\FY15\2015\03 March\03-31-15 ODOT Harrah Rd\IMG_1129.JPG">
            <a:extLst>
              <a:ext uri="{FF2B5EF4-FFF2-40B4-BE49-F238E27FC236}">
                <a16:creationId xmlns:a16="http://schemas.microsoft.com/office/drawing/2014/main" id="{DA2D4377-7EA5-4FE1-BAC1-33FF374F35E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09800" y="3254626"/>
            <a:ext cx="3962400" cy="29718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24581" name="Picture 8" descr="4-25">
            <a:extLst>
              <a:ext uri="{FF2B5EF4-FFF2-40B4-BE49-F238E27FC236}">
                <a16:creationId xmlns:a16="http://schemas.microsoft.com/office/drawing/2014/main" id="{1EB03F0D-71A2-4386-AC3D-36AB1CF4FF96}"/>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4274" y="3549651"/>
            <a:ext cx="3886200" cy="2883401"/>
          </a:xfrm>
          <a:prstGeom prst="rect">
            <a:avLst/>
          </a:prstGeom>
          <a:noFill/>
          <a:ln w="9525">
            <a:solidFill>
              <a:schemeClr val="bg1">
                <a:lumMod val="50000"/>
              </a:schemeClr>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F80667D-9F3D-40A1-A468-0D72E871FC5E}"/>
              </a:ext>
            </a:extLst>
          </p:cNvPr>
          <p:cNvSpPr>
            <a:spLocks noGrp="1" noChangeArrowheads="1"/>
          </p:cNvSpPr>
          <p:nvPr>
            <p:ph type="title"/>
          </p:nvPr>
        </p:nvSpPr>
        <p:spPr>
          <a:xfrm>
            <a:off x="762000" y="685800"/>
            <a:ext cx="5638800" cy="762000"/>
          </a:xfrm>
        </p:spPr>
        <p:txBody>
          <a:bodyPr>
            <a:normAutofit fontScale="90000"/>
          </a:bodyPr>
          <a:lstStyle/>
          <a:p>
            <a:pPr eaLnBrk="1" fontAlgn="auto" hangingPunct="1">
              <a:spcAft>
                <a:spcPts val="0"/>
              </a:spcAft>
              <a:defRPr/>
            </a:pPr>
            <a:r>
              <a:rPr lang="en-US" dirty="0"/>
              <a:t>Dirt Stockpile BMPs</a:t>
            </a:r>
            <a:endParaRPr dirty="0"/>
          </a:p>
        </p:txBody>
      </p:sp>
      <p:sp>
        <p:nvSpPr>
          <p:cNvPr id="19459" name="Rectangle 3">
            <a:extLst>
              <a:ext uri="{FF2B5EF4-FFF2-40B4-BE49-F238E27FC236}">
                <a16:creationId xmlns:a16="http://schemas.microsoft.com/office/drawing/2014/main" id="{87F55586-F3D8-4A5F-B7C4-E086DA4D05D7}"/>
              </a:ext>
            </a:extLst>
          </p:cNvPr>
          <p:cNvSpPr>
            <a:spLocks noGrp="1" noChangeArrowheads="1"/>
          </p:cNvSpPr>
          <p:nvPr>
            <p:ph idx="1"/>
          </p:nvPr>
        </p:nvSpPr>
        <p:spPr>
          <a:xfrm>
            <a:off x="501650" y="1447800"/>
            <a:ext cx="8229600" cy="2514600"/>
          </a:xfrm>
        </p:spPr>
        <p:txBody>
          <a:bodyPr/>
          <a:lstStyle/>
          <a:p>
            <a:pPr eaLnBrk="1" hangingPunct="1">
              <a:lnSpc>
                <a:spcPct val="90000"/>
              </a:lnSpc>
              <a:spcBef>
                <a:spcPts val="1800"/>
              </a:spcBef>
            </a:pPr>
            <a:r>
              <a:rPr lang="en-US" altLang="en-US" sz="2400" dirty="0">
                <a:latin typeface="+mj-lt"/>
                <a:cs typeface="Times New Roman" panose="02020603050405020304" pitchFamily="18" charset="0"/>
              </a:rPr>
              <a:t>Locate dirt stockpiles out of the street and away from runoff.</a:t>
            </a:r>
          </a:p>
          <a:p>
            <a:pPr eaLnBrk="1" hangingPunct="1">
              <a:lnSpc>
                <a:spcPct val="90000"/>
              </a:lnSpc>
              <a:spcBef>
                <a:spcPts val="1800"/>
              </a:spcBef>
            </a:pPr>
            <a:r>
              <a:rPr lang="en-US" altLang="en-US" sz="2400" dirty="0">
                <a:latin typeface="+mj-lt"/>
                <a:cs typeface="Times New Roman" panose="02020603050405020304" pitchFamily="18" charset="0"/>
              </a:rPr>
              <a:t>Locate stockpiles outside of flood-prone areas.</a:t>
            </a:r>
          </a:p>
          <a:p>
            <a:pPr eaLnBrk="1" hangingPunct="1">
              <a:lnSpc>
                <a:spcPct val="90000"/>
              </a:lnSpc>
              <a:spcBef>
                <a:spcPts val="1800"/>
              </a:spcBef>
            </a:pPr>
            <a:r>
              <a:rPr lang="en-US" altLang="en-US" sz="2400" dirty="0">
                <a:latin typeface="+mj-lt"/>
                <a:cs typeface="Times New Roman" panose="02020603050405020304" pitchFamily="18" charset="0"/>
              </a:rPr>
              <a:t>Cover stockpiles with plastic tarps.</a:t>
            </a:r>
          </a:p>
          <a:p>
            <a:pPr eaLnBrk="1" hangingPunct="1">
              <a:lnSpc>
                <a:spcPct val="90000"/>
              </a:lnSpc>
              <a:spcBef>
                <a:spcPts val="1800"/>
              </a:spcBef>
            </a:pPr>
            <a:r>
              <a:rPr lang="en-US" altLang="en-US" sz="2400" dirty="0">
                <a:latin typeface="+mj-lt"/>
                <a:cs typeface="Times New Roman" panose="02020603050405020304" pitchFamily="18" charset="0"/>
              </a:rPr>
              <a:t>Use a berm or silt fence around the pile as runoff capture.</a:t>
            </a:r>
          </a:p>
        </p:txBody>
      </p:sp>
      <p:sp>
        <p:nvSpPr>
          <p:cNvPr id="19460" name="Slide Number Placeholder 5">
            <a:extLst>
              <a:ext uri="{FF2B5EF4-FFF2-40B4-BE49-F238E27FC236}">
                <a16:creationId xmlns:a16="http://schemas.microsoft.com/office/drawing/2014/main" id="{87736C90-8002-43F3-83E8-2016DE615D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4F53EF3-26D1-4301-8A27-BCB1639CE2E5}" type="slidenum">
              <a:rPr lang="en-US" altLang="en-US" sz="1600">
                <a:solidFill>
                  <a:schemeClr val="tx2"/>
                </a:solidFill>
              </a:rPr>
              <a:pPr eaLnBrk="1" hangingPunct="1"/>
              <a:t>17</a:t>
            </a:fld>
            <a:endParaRPr lang="en-US" altLang="en-US" sz="1600">
              <a:solidFill>
                <a:schemeClr val="tx2"/>
              </a:solidFill>
            </a:endParaRPr>
          </a:p>
        </p:txBody>
      </p:sp>
      <p:pic>
        <p:nvPicPr>
          <p:cNvPr id="19461" name="Picture 7" descr="water line repair">
            <a:extLst>
              <a:ext uri="{FF2B5EF4-FFF2-40B4-BE49-F238E27FC236}">
                <a16:creationId xmlns:a16="http://schemas.microsoft.com/office/drawing/2014/main" id="{3F8E9831-247A-4863-A551-53B02A2BB0D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432" y="3862137"/>
            <a:ext cx="3871368" cy="261962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2" name="Picture 8" descr="soil stockpile cropped">
            <a:extLst>
              <a:ext uri="{FF2B5EF4-FFF2-40B4-BE49-F238E27FC236}">
                <a16:creationId xmlns:a16="http://schemas.microsoft.com/office/drawing/2014/main" id="{9501676B-C6BE-469D-9B85-0040806567C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48200" y="3876675"/>
            <a:ext cx="3733800" cy="2603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4824D32-C54E-4C3E-A711-8AE17176C910}"/>
              </a:ext>
            </a:extLst>
          </p:cNvPr>
          <p:cNvSpPr>
            <a:spLocks noGrp="1" noChangeArrowheads="1"/>
          </p:cNvSpPr>
          <p:nvPr>
            <p:ph type="title"/>
          </p:nvPr>
        </p:nvSpPr>
        <p:spPr>
          <a:xfrm>
            <a:off x="914400" y="685800"/>
            <a:ext cx="6629400" cy="762000"/>
          </a:xfrm>
        </p:spPr>
        <p:txBody>
          <a:bodyPr>
            <a:normAutofit fontScale="90000"/>
          </a:bodyPr>
          <a:lstStyle/>
          <a:p>
            <a:pPr eaLnBrk="1" fontAlgn="auto" hangingPunct="1">
              <a:spcAft>
                <a:spcPts val="0"/>
              </a:spcAft>
              <a:defRPr/>
            </a:pPr>
            <a:r>
              <a:rPr lang="en-US" dirty="0"/>
              <a:t>Inlet Protection BMPs</a:t>
            </a:r>
            <a:endParaRPr dirty="0"/>
          </a:p>
        </p:txBody>
      </p:sp>
      <p:sp>
        <p:nvSpPr>
          <p:cNvPr id="26626" name="Rectangle 3">
            <a:extLst>
              <a:ext uri="{FF2B5EF4-FFF2-40B4-BE49-F238E27FC236}">
                <a16:creationId xmlns:a16="http://schemas.microsoft.com/office/drawing/2014/main" id="{5C9BE98C-4C0F-4219-94D7-9438B3F65D5A}"/>
              </a:ext>
            </a:extLst>
          </p:cNvPr>
          <p:cNvSpPr>
            <a:spLocks noGrp="1" noChangeArrowheads="1"/>
          </p:cNvSpPr>
          <p:nvPr>
            <p:ph idx="1"/>
          </p:nvPr>
        </p:nvSpPr>
        <p:spPr>
          <a:xfrm>
            <a:off x="304800" y="1744662"/>
            <a:ext cx="8610600" cy="1608138"/>
          </a:xfrm>
        </p:spPr>
        <p:txBody>
          <a:bodyPr>
            <a:normAutofit/>
          </a:bodyPr>
          <a:lstStyle/>
          <a:p>
            <a:pPr marL="273050" lvl="1" indent="-273050" eaLnBrk="1" hangingPunct="1">
              <a:lnSpc>
                <a:spcPct val="90000"/>
              </a:lnSpc>
              <a:spcBef>
                <a:spcPts val="1800"/>
              </a:spcBef>
              <a:buClr>
                <a:srgbClr val="0BD0D9"/>
              </a:buClr>
              <a:buSzPct val="95000"/>
              <a:defRPr/>
            </a:pPr>
            <a:r>
              <a:rPr lang="en-US" altLang="en-US" dirty="0">
                <a:latin typeface="+mj-lt"/>
                <a:cs typeface="Times New Roman" panose="02020603050405020304" pitchFamily="18" charset="0"/>
              </a:rPr>
              <a:t>Inlet protection BMPs are “secondary” – to be used with other BMPs to prevent sediment and trash from entering storm drains.</a:t>
            </a:r>
          </a:p>
          <a:p>
            <a:pPr marL="273050" lvl="1" indent="-273050" eaLnBrk="1" hangingPunct="1">
              <a:lnSpc>
                <a:spcPct val="90000"/>
              </a:lnSpc>
              <a:spcBef>
                <a:spcPts val="1800"/>
              </a:spcBef>
              <a:buClr>
                <a:srgbClr val="0BD0D9"/>
              </a:buClr>
              <a:buSzPct val="95000"/>
              <a:defRPr/>
            </a:pPr>
            <a:r>
              <a:rPr lang="en-US" altLang="en-US" dirty="0">
                <a:latin typeface="+mj-lt"/>
                <a:cs typeface="Times New Roman" panose="02020603050405020304" pitchFamily="18" charset="0"/>
              </a:rPr>
              <a:t>E.g., concrete blocks and stone or wattles placed around inlet.</a:t>
            </a:r>
          </a:p>
        </p:txBody>
      </p:sp>
      <p:sp>
        <p:nvSpPr>
          <p:cNvPr id="25604" name="Slide Number Placeholder 5">
            <a:extLst>
              <a:ext uri="{FF2B5EF4-FFF2-40B4-BE49-F238E27FC236}">
                <a16:creationId xmlns:a16="http://schemas.microsoft.com/office/drawing/2014/main" id="{353FBBA7-28DA-4975-892D-186685D9C7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0864F05-7A77-4A1C-B8F4-E3CC0A7AC79E}" type="slidenum">
              <a:rPr lang="en-US" altLang="en-US" sz="1600">
                <a:solidFill>
                  <a:schemeClr val="tx2"/>
                </a:solidFill>
              </a:rPr>
              <a:pPr eaLnBrk="1" hangingPunct="1"/>
              <a:t>18</a:t>
            </a:fld>
            <a:endParaRPr lang="en-US" altLang="en-US" sz="1600">
              <a:solidFill>
                <a:schemeClr val="tx2"/>
              </a:solidFill>
            </a:endParaRPr>
          </a:p>
        </p:txBody>
      </p:sp>
      <p:pic>
        <p:nvPicPr>
          <p:cNvPr id="25605" name="Picture 9" descr="CI5128-05-03F">
            <a:extLst>
              <a:ext uri="{FF2B5EF4-FFF2-40B4-BE49-F238E27FC236}">
                <a16:creationId xmlns:a16="http://schemas.microsoft.com/office/drawing/2014/main" id="{91281951-3D15-4502-9DC8-A1C8AE0E569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3213314"/>
            <a:ext cx="4231105" cy="317516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O:\COT Pics\Straw Sock 3.JPG">
            <a:extLst>
              <a:ext uri="{FF2B5EF4-FFF2-40B4-BE49-F238E27FC236}">
                <a16:creationId xmlns:a16="http://schemas.microsoft.com/office/drawing/2014/main" id="{632CDB89-9B5E-449D-BBE0-9BE933457AB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3201617"/>
            <a:ext cx="4419600" cy="331470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A4824D32-C54E-4C3E-A711-8AE17176C910}"/>
              </a:ext>
            </a:extLst>
          </p:cNvPr>
          <p:cNvSpPr>
            <a:spLocks noGrp="1" noChangeArrowheads="1"/>
          </p:cNvSpPr>
          <p:nvPr>
            <p:ph type="title"/>
          </p:nvPr>
        </p:nvSpPr>
        <p:spPr>
          <a:xfrm>
            <a:off x="914400" y="685800"/>
            <a:ext cx="6629400" cy="762000"/>
          </a:xfrm>
        </p:spPr>
        <p:txBody>
          <a:bodyPr>
            <a:normAutofit fontScale="90000"/>
          </a:bodyPr>
          <a:lstStyle/>
          <a:p>
            <a:pPr eaLnBrk="1" fontAlgn="auto" hangingPunct="1">
              <a:spcAft>
                <a:spcPts val="0"/>
              </a:spcAft>
              <a:defRPr/>
            </a:pPr>
            <a:r>
              <a:rPr lang="en-US" dirty="0"/>
              <a:t>Inlet Protection BMPs</a:t>
            </a:r>
            <a:endParaRPr dirty="0"/>
          </a:p>
        </p:txBody>
      </p:sp>
      <p:sp>
        <p:nvSpPr>
          <p:cNvPr id="26626" name="Rectangle 3">
            <a:extLst>
              <a:ext uri="{FF2B5EF4-FFF2-40B4-BE49-F238E27FC236}">
                <a16:creationId xmlns:a16="http://schemas.microsoft.com/office/drawing/2014/main" id="{5C9BE98C-4C0F-4219-94D7-9438B3F65D5A}"/>
              </a:ext>
            </a:extLst>
          </p:cNvPr>
          <p:cNvSpPr>
            <a:spLocks noGrp="1" noChangeArrowheads="1"/>
          </p:cNvSpPr>
          <p:nvPr>
            <p:ph idx="1"/>
          </p:nvPr>
        </p:nvSpPr>
        <p:spPr>
          <a:xfrm>
            <a:off x="533400" y="1600200"/>
            <a:ext cx="7848600" cy="1608138"/>
          </a:xfrm>
        </p:spPr>
        <p:txBody>
          <a:bodyPr>
            <a:normAutofit/>
          </a:bodyPr>
          <a:lstStyle/>
          <a:p>
            <a:pPr marL="273050" lvl="1" indent="-273050" eaLnBrk="1" hangingPunct="1">
              <a:lnSpc>
                <a:spcPct val="90000"/>
              </a:lnSpc>
              <a:spcBef>
                <a:spcPts val="1800"/>
              </a:spcBef>
              <a:buClr>
                <a:srgbClr val="0BD0D9"/>
              </a:buClr>
              <a:buSzPct val="95000"/>
              <a:defRPr/>
            </a:pPr>
            <a:r>
              <a:rPr lang="en-US" altLang="en-US" dirty="0">
                <a:latin typeface="+mj-lt"/>
                <a:cs typeface="Times New Roman" panose="02020603050405020304" pitchFamily="18" charset="0"/>
              </a:rPr>
              <a:t>Use with other BMPs.     </a:t>
            </a:r>
          </a:p>
          <a:p>
            <a:pPr marL="273050" lvl="1" indent="-273050" eaLnBrk="1" hangingPunct="1">
              <a:lnSpc>
                <a:spcPct val="90000"/>
              </a:lnSpc>
              <a:spcBef>
                <a:spcPts val="1800"/>
              </a:spcBef>
              <a:buClr>
                <a:srgbClr val="0BD0D9"/>
              </a:buClr>
              <a:buSzPct val="95000"/>
              <a:defRPr/>
            </a:pPr>
            <a:r>
              <a:rPr lang="en-US" altLang="en-US" dirty="0">
                <a:latin typeface="+mj-lt"/>
                <a:cs typeface="Times New Roman" panose="02020603050405020304" pitchFamily="18" charset="0"/>
              </a:rPr>
              <a:t>Install all BMPs properly.    </a:t>
            </a:r>
          </a:p>
          <a:p>
            <a:pPr marL="273050" lvl="1" indent="-273050" eaLnBrk="1" hangingPunct="1">
              <a:lnSpc>
                <a:spcPct val="90000"/>
              </a:lnSpc>
              <a:spcBef>
                <a:spcPts val="1800"/>
              </a:spcBef>
              <a:buClr>
                <a:srgbClr val="0BD0D9"/>
              </a:buClr>
              <a:buSzPct val="95000"/>
              <a:defRPr/>
            </a:pPr>
            <a:r>
              <a:rPr lang="en-US" altLang="en-US" dirty="0">
                <a:latin typeface="+mj-lt"/>
                <a:cs typeface="Times New Roman" panose="02020603050405020304" pitchFamily="18" charset="0"/>
              </a:rPr>
              <a:t>Maintain all BMPs.</a:t>
            </a:r>
          </a:p>
        </p:txBody>
      </p:sp>
      <p:sp>
        <p:nvSpPr>
          <p:cNvPr id="25604" name="Slide Number Placeholder 5">
            <a:extLst>
              <a:ext uri="{FF2B5EF4-FFF2-40B4-BE49-F238E27FC236}">
                <a16:creationId xmlns:a16="http://schemas.microsoft.com/office/drawing/2014/main" id="{353FBBA7-28DA-4975-892D-186685D9C73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0864F05-7A77-4A1C-B8F4-E3CC0A7AC79E}" type="slidenum">
              <a:rPr lang="en-US" altLang="en-US" sz="1600">
                <a:solidFill>
                  <a:schemeClr val="tx2"/>
                </a:solidFill>
              </a:rPr>
              <a:pPr eaLnBrk="1" hangingPunct="1"/>
              <a:t>19</a:t>
            </a:fld>
            <a:endParaRPr lang="en-US" altLang="en-US" sz="1600">
              <a:solidFill>
                <a:schemeClr val="tx2"/>
              </a:solidFill>
            </a:endParaRPr>
          </a:p>
        </p:txBody>
      </p:sp>
      <p:pic>
        <p:nvPicPr>
          <p:cNvPr id="5" name="Picture 4">
            <a:extLst>
              <a:ext uri="{FF2B5EF4-FFF2-40B4-BE49-F238E27FC236}">
                <a16:creationId xmlns:a16="http://schemas.microsoft.com/office/drawing/2014/main" id="{2E562301-F9F7-4D63-BE5E-94E23D1B9EF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47692" y="1600200"/>
            <a:ext cx="3410426" cy="2934109"/>
          </a:xfrm>
          <a:prstGeom prst="rect">
            <a:avLst/>
          </a:prstGeom>
        </p:spPr>
      </p:pic>
      <p:pic>
        <p:nvPicPr>
          <p:cNvPr id="3" name="Picture 2">
            <a:extLst>
              <a:ext uri="{FF2B5EF4-FFF2-40B4-BE49-F238E27FC236}">
                <a16:creationId xmlns:a16="http://schemas.microsoft.com/office/drawing/2014/main" id="{1030F8BE-107C-48DF-B3AD-AD7CDD1B38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5600" y="3581400"/>
            <a:ext cx="4149652" cy="3139819"/>
          </a:xfrm>
          <a:prstGeom prst="rect">
            <a:avLst/>
          </a:prstGeom>
        </p:spPr>
      </p:pic>
      <p:pic>
        <p:nvPicPr>
          <p:cNvPr id="8" name="Picture 7">
            <a:extLst>
              <a:ext uri="{FF2B5EF4-FFF2-40B4-BE49-F238E27FC236}">
                <a16:creationId xmlns:a16="http://schemas.microsoft.com/office/drawing/2014/main" id="{4735B541-A3DF-42E7-A392-11ACB7C147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882" y="3276600"/>
            <a:ext cx="3894147" cy="2667000"/>
          </a:xfrm>
          <a:prstGeom prst="rect">
            <a:avLst/>
          </a:prstGeom>
        </p:spPr>
      </p:pic>
    </p:spTree>
    <p:extLst>
      <p:ext uri="{BB962C8B-B14F-4D97-AF65-F5344CB8AC3E}">
        <p14:creationId xmlns:p14="http://schemas.microsoft.com/office/powerpoint/2010/main" val="362457874"/>
      </p:ext>
    </p:extLst>
  </p:cSld>
  <p:clrMapOvr>
    <a:masterClrMapping/>
  </p:clrMapOvr>
  <p:transition>
    <p:strips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E1F3AE15-F71C-45B3-A9F3-E707488904B9}"/>
              </a:ext>
            </a:extLst>
          </p:cNvPr>
          <p:cNvSpPr>
            <a:spLocks noGrp="1" noChangeArrowheads="1"/>
          </p:cNvSpPr>
          <p:nvPr>
            <p:ph type="title"/>
          </p:nvPr>
        </p:nvSpPr>
        <p:spPr>
          <a:xfrm>
            <a:off x="609600" y="685800"/>
            <a:ext cx="8229600" cy="762000"/>
          </a:xfrm>
        </p:spPr>
        <p:txBody>
          <a:bodyPr>
            <a:normAutofit fontScale="90000"/>
          </a:bodyPr>
          <a:lstStyle/>
          <a:p>
            <a:pPr eaLnBrk="1" fontAlgn="auto" hangingPunct="1">
              <a:spcAft>
                <a:spcPts val="0"/>
              </a:spcAft>
              <a:defRPr/>
            </a:pPr>
            <a:r>
              <a:rPr lang="en-US" dirty="0"/>
              <a:t>Types of MS4 Activities Affected</a:t>
            </a:r>
            <a:endParaRPr dirty="0"/>
          </a:p>
        </p:txBody>
      </p:sp>
      <p:sp>
        <p:nvSpPr>
          <p:cNvPr id="6147" name="Rectangle 3">
            <a:extLst>
              <a:ext uri="{FF2B5EF4-FFF2-40B4-BE49-F238E27FC236}">
                <a16:creationId xmlns:a16="http://schemas.microsoft.com/office/drawing/2014/main" id="{C3852CCC-F1D7-4168-A204-F07EF8343F62}"/>
              </a:ext>
            </a:extLst>
          </p:cNvPr>
          <p:cNvSpPr>
            <a:spLocks noGrp="1" noChangeArrowheads="1"/>
          </p:cNvSpPr>
          <p:nvPr>
            <p:ph idx="1"/>
          </p:nvPr>
        </p:nvSpPr>
        <p:spPr>
          <a:xfrm>
            <a:off x="304800" y="1828800"/>
            <a:ext cx="8305800" cy="4572000"/>
          </a:xfrm>
        </p:spPr>
        <p:txBody>
          <a:bodyPr/>
          <a:lstStyle/>
          <a:p>
            <a:pPr eaLnBrk="1" hangingPunct="1">
              <a:lnSpc>
                <a:spcPct val="90000"/>
              </a:lnSpc>
            </a:pPr>
            <a:r>
              <a:rPr lang="en-US" altLang="en-US" sz="2400" dirty="0">
                <a:latin typeface="+mj-lt"/>
              </a:rPr>
              <a:t>This presentation provides suggestions for m</a:t>
            </a:r>
            <a:r>
              <a:rPr lang="en-US" altLang="en-US" dirty="0">
                <a:latin typeface="+mj-lt"/>
                <a:cs typeface="Times New Roman" panose="02020603050405020304" pitchFamily="18" charset="0"/>
              </a:rPr>
              <a:t>unicipal utility construction and repairs to:</a:t>
            </a:r>
          </a:p>
          <a:p>
            <a:pPr marL="577850" lvl="2" eaLnBrk="1" hangingPunct="1">
              <a:lnSpc>
                <a:spcPct val="90000"/>
              </a:lnSpc>
              <a:spcBef>
                <a:spcPts val="1200"/>
              </a:spcBef>
            </a:pPr>
            <a:r>
              <a:rPr lang="en-US" altLang="en-US" sz="2400" dirty="0">
                <a:solidFill>
                  <a:schemeClr val="accent2">
                    <a:lumMod val="75000"/>
                  </a:schemeClr>
                </a:solidFill>
                <a:latin typeface="+mj-lt"/>
                <a:cs typeface="Times New Roman" panose="02020603050405020304" pitchFamily="18" charset="0"/>
              </a:rPr>
              <a:t>Water and sanitary sewer lines</a:t>
            </a:r>
          </a:p>
          <a:p>
            <a:pPr marL="577850" lvl="2" eaLnBrk="1" hangingPunct="1">
              <a:lnSpc>
                <a:spcPct val="90000"/>
              </a:lnSpc>
              <a:spcBef>
                <a:spcPts val="1200"/>
              </a:spcBef>
            </a:pPr>
            <a:r>
              <a:rPr lang="en-US" altLang="en-US" sz="2400" dirty="0">
                <a:solidFill>
                  <a:schemeClr val="accent2">
                    <a:lumMod val="75000"/>
                  </a:schemeClr>
                </a:solidFill>
                <a:latin typeface="+mj-lt"/>
                <a:cs typeface="Times New Roman" panose="02020603050405020304" pitchFamily="18" charset="0"/>
              </a:rPr>
              <a:t>Storm drain system</a:t>
            </a:r>
          </a:p>
          <a:p>
            <a:pPr marL="577850" lvl="2" eaLnBrk="1" hangingPunct="1">
              <a:lnSpc>
                <a:spcPct val="90000"/>
              </a:lnSpc>
              <a:spcBef>
                <a:spcPts val="1200"/>
              </a:spcBef>
            </a:pPr>
            <a:r>
              <a:rPr lang="en-US" altLang="en-US" sz="2400" dirty="0">
                <a:solidFill>
                  <a:schemeClr val="accent2">
                    <a:lumMod val="75000"/>
                  </a:schemeClr>
                </a:solidFill>
                <a:latin typeface="+mj-lt"/>
                <a:cs typeface="Times New Roman" panose="02020603050405020304" pitchFamily="18" charset="0"/>
              </a:rPr>
              <a:t>Streets, sidewalks and parking lots</a:t>
            </a:r>
          </a:p>
          <a:p>
            <a:pPr marL="577850" lvl="2" eaLnBrk="1" hangingPunct="1">
              <a:lnSpc>
                <a:spcPct val="90000"/>
              </a:lnSpc>
              <a:spcBef>
                <a:spcPts val="1200"/>
              </a:spcBef>
            </a:pPr>
            <a:r>
              <a:rPr lang="en-US" altLang="en-US" sz="2400" dirty="0">
                <a:solidFill>
                  <a:schemeClr val="accent2">
                    <a:lumMod val="75000"/>
                  </a:schemeClr>
                </a:solidFill>
                <a:latin typeface="+mj-lt"/>
                <a:cs typeface="Times New Roman" panose="02020603050405020304" pitchFamily="18" charset="0"/>
              </a:rPr>
              <a:t>Landscaping (parks, buildings, medians)</a:t>
            </a:r>
          </a:p>
          <a:p>
            <a:pPr marL="577850" lvl="2" eaLnBrk="1" hangingPunct="1">
              <a:lnSpc>
                <a:spcPct val="90000"/>
              </a:lnSpc>
              <a:spcBef>
                <a:spcPts val="1200"/>
              </a:spcBef>
            </a:pPr>
            <a:r>
              <a:rPr lang="en-US" altLang="en-US" sz="2400" dirty="0">
                <a:solidFill>
                  <a:schemeClr val="accent2">
                    <a:lumMod val="75000"/>
                  </a:schemeClr>
                </a:solidFill>
                <a:latin typeface="+mj-lt"/>
                <a:cs typeface="Times New Roman" panose="02020603050405020304" pitchFamily="18" charset="0"/>
              </a:rPr>
              <a:t>Power pole installation and replacement</a:t>
            </a:r>
          </a:p>
        </p:txBody>
      </p:sp>
      <p:sp>
        <p:nvSpPr>
          <p:cNvPr id="6148" name="Slide Number Placeholder 5">
            <a:extLst>
              <a:ext uri="{FF2B5EF4-FFF2-40B4-BE49-F238E27FC236}">
                <a16:creationId xmlns:a16="http://schemas.microsoft.com/office/drawing/2014/main" id="{EDA7C03B-64B0-4149-A094-7E49BB27AD3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021D0B88-BA39-4C8F-8450-299B16A9B7BD}" type="slidenum">
              <a:rPr lang="en-US" altLang="en-US" sz="1600">
                <a:solidFill>
                  <a:schemeClr val="tx2"/>
                </a:solidFill>
              </a:rPr>
              <a:pPr eaLnBrk="1" hangingPunct="1"/>
              <a:t>2</a:t>
            </a:fld>
            <a:endParaRPr lang="en-US" altLang="en-US" sz="1600">
              <a:solidFill>
                <a:schemeClr val="tx2"/>
              </a:solidFill>
            </a:endParaRPr>
          </a:p>
        </p:txBody>
      </p:sp>
      <p:pic>
        <p:nvPicPr>
          <p:cNvPr id="6" name="Picture 10" descr="repair site trash container crop">
            <a:extLst>
              <a:ext uri="{FF2B5EF4-FFF2-40B4-BE49-F238E27FC236}">
                <a16:creationId xmlns:a16="http://schemas.microsoft.com/office/drawing/2014/main" id="{7F57333F-C77B-4D18-9069-448FA20DED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87488" y="3124200"/>
            <a:ext cx="2836774" cy="2667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57107457-631E-43AC-B5CC-83A4DC7A0BB3}"/>
              </a:ext>
            </a:extLst>
          </p:cNvPr>
          <p:cNvSpPr>
            <a:spLocks noGrp="1" noChangeArrowheads="1"/>
          </p:cNvSpPr>
          <p:nvPr>
            <p:ph type="title"/>
          </p:nvPr>
        </p:nvSpPr>
        <p:spPr>
          <a:xfrm>
            <a:off x="609600" y="685800"/>
            <a:ext cx="7772400" cy="762000"/>
          </a:xfrm>
        </p:spPr>
        <p:txBody>
          <a:bodyPr>
            <a:normAutofit fontScale="90000"/>
          </a:bodyPr>
          <a:lstStyle/>
          <a:p>
            <a:pPr eaLnBrk="1" fontAlgn="auto" hangingPunct="1">
              <a:spcAft>
                <a:spcPts val="0"/>
              </a:spcAft>
              <a:defRPr/>
            </a:pPr>
            <a:r>
              <a:rPr lang="en-US" dirty="0"/>
              <a:t>Fuel and Chemical Storage BMPs</a:t>
            </a:r>
            <a:endParaRPr dirty="0"/>
          </a:p>
        </p:txBody>
      </p:sp>
      <p:sp>
        <p:nvSpPr>
          <p:cNvPr id="27651" name="Rectangle 3">
            <a:extLst>
              <a:ext uri="{FF2B5EF4-FFF2-40B4-BE49-F238E27FC236}">
                <a16:creationId xmlns:a16="http://schemas.microsoft.com/office/drawing/2014/main" id="{D7D0DC49-9617-47A7-8818-EA2D264321F3}"/>
              </a:ext>
            </a:extLst>
          </p:cNvPr>
          <p:cNvSpPr>
            <a:spLocks noGrp="1" noChangeArrowheads="1"/>
          </p:cNvSpPr>
          <p:nvPr>
            <p:ph idx="1"/>
          </p:nvPr>
        </p:nvSpPr>
        <p:spPr>
          <a:xfrm>
            <a:off x="381000" y="1600200"/>
            <a:ext cx="8305800" cy="2590800"/>
          </a:xfrm>
        </p:spPr>
        <p:txBody>
          <a:bodyPr/>
          <a:lstStyle/>
          <a:p>
            <a:pPr marL="273050" lvl="1" indent="-273050" eaLnBrk="1" hangingPunct="1">
              <a:lnSpc>
                <a:spcPct val="90000"/>
              </a:lnSpc>
              <a:spcBef>
                <a:spcPts val="1800"/>
              </a:spcBef>
              <a:buClr>
                <a:srgbClr val="0BD0D9"/>
              </a:buClr>
              <a:buSzPct val="95000"/>
              <a:defRPr/>
            </a:pPr>
            <a:r>
              <a:rPr lang="en-US" altLang="en-US" dirty="0">
                <a:latin typeface="+mj-lt"/>
                <a:cs typeface="Times New Roman" panose="02020603050405020304" pitchFamily="18" charset="0"/>
              </a:rPr>
              <a:t>OKR10 prohibits construction site discharges from </a:t>
            </a:r>
            <a:r>
              <a:rPr lang="en-US" dirty="0">
                <a:latin typeface="+mj-lt"/>
                <a:cs typeface="Times New Roman" panose="02020603050405020304" pitchFamily="18" charset="0"/>
              </a:rPr>
              <a:t>“</a:t>
            </a:r>
            <a:r>
              <a:rPr lang="en-US" i="1" dirty="0">
                <a:latin typeface="+mj-lt"/>
                <a:cs typeface="Times New Roman" panose="02020603050405020304" pitchFamily="18" charset="0"/>
              </a:rPr>
              <a:t>fuels, oils, or other pollutants used in vehicle and equipment operation and maintenance;</a:t>
            </a:r>
            <a:r>
              <a:rPr lang="en-US" dirty="0">
                <a:latin typeface="+mj-lt"/>
                <a:cs typeface="Times New Roman" panose="02020603050405020304" pitchFamily="18" charset="0"/>
              </a:rPr>
              <a:t>”</a:t>
            </a:r>
          </a:p>
          <a:p>
            <a:pPr algn="l"/>
            <a:r>
              <a:rPr lang="en-US" dirty="0">
                <a:latin typeface="+mj-lt"/>
                <a:cs typeface="Times New Roman" panose="02020603050405020304" pitchFamily="18" charset="0"/>
              </a:rPr>
              <a:t>OKR10 also requires: “</a:t>
            </a:r>
            <a:r>
              <a:rPr lang="en-US" sz="2400" i="1" dirty="0">
                <a:latin typeface="+mj-lt"/>
                <a:cs typeface="Times New Roman" panose="02020603050405020304" pitchFamily="18" charset="0"/>
              </a:rPr>
              <a:t>store chemicals in water-tight containers, and provide either cover… or provide secondary containment (e.g., spill berms, decks, spill containment pallets)</a:t>
            </a:r>
            <a:r>
              <a:rPr lang="en-US" sz="1800" b="0" i="0" u="none" strike="noStrike" baseline="0" dirty="0">
                <a:solidFill>
                  <a:srgbClr val="000000"/>
                </a:solidFill>
                <a:latin typeface="Times" panose="02020603050405020304" pitchFamily="18" charset="0"/>
              </a:rPr>
              <a:t>;  </a:t>
            </a:r>
            <a:endParaRPr lang="en-US" dirty="0">
              <a:latin typeface="+mj-lt"/>
              <a:cs typeface="Times New Roman" panose="02020603050405020304" pitchFamily="18" charset="0"/>
            </a:endParaRPr>
          </a:p>
        </p:txBody>
      </p:sp>
      <p:sp>
        <p:nvSpPr>
          <p:cNvPr id="27652" name="Slide Number Placeholder 5">
            <a:extLst>
              <a:ext uri="{FF2B5EF4-FFF2-40B4-BE49-F238E27FC236}">
                <a16:creationId xmlns:a16="http://schemas.microsoft.com/office/drawing/2014/main" id="{05A183E1-F414-460C-9AD2-4A65B7BC089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E19BA770-BA18-44B5-BE33-B669B6273D2F}" type="slidenum">
              <a:rPr lang="en-US" altLang="en-US" sz="1600">
                <a:solidFill>
                  <a:schemeClr val="tx2"/>
                </a:solidFill>
              </a:rPr>
              <a:pPr eaLnBrk="1" hangingPunct="1"/>
              <a:t>20</a:t>
            </a:fld>
            <a:endParaRPr lang="en-US" altLang="en-US" sz="1600">
              <a:solidFill>
                <a:schemeClr val="tx2"/>
              </a:solidFill>
            </a:endParaRPr>
          </a:p>
        </p:txBody>
      </p:sp>
      <p:pic>
        <p:nvPicPr>
          <p:cNvPr id="27653" name="Picture 4" descr="diesel tanks containment">
            <a:extLst>
              <a:ext uri="{FF2B5EF4-FFF2-40B4-BE49-F238E27FC236}">
                <a16:creationId xmlns:a16="http://schemas.microsoft.com/office/drawing/2014/main" id="{E97FE825-428B-46F4-AF68-7990F1A0F1F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1425" y="3901281"/>
            <a:ext cx="3760259" cy="28201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3" descr="H:\Inspections\FY15\2014\11 November\11-14 OKC Audit\11-18-14 State Fairgrounds\IMG_2070.JPG">
            <a:extLst>
              <a:ext uri="{FF2B5EF4-FFF2-40B4-BE49-F238E27FC236}">
                <a16:creationId xmlns:a16="http://schemas.microsoft.com/office/drawing/2014/main" id="{D4871095-6AAA-4089-976D-04EB560F96F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8542" y="3901281"/>
            <a:ext cx="3760259" cy="2820194"/>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BE2C071-E292-4ADD-9513-3894595F9021}"/>
              </a:ext>
            </a:extLst>
          </p:cNvPr>
          <p:cNvSpPr>
            <a:spLocks noGrp="1" noChangeArrowheads="1"/>
          </p:cNvSpPr>
          <p:nvPr>
            <p:ph type="title"/>
          </p:nvPr>
        </p:nvSpPr>
        <p:spPr>
          <a:xfrm>
            <a:off x="762000" y="685800"/>
            <a:ext cx="6934200" cy="762000"/>
          </a:xfrm>
        </p:spPr>
        <p:txBody>
          <a:bodyPr>
            <a:normAutofit fontScale="90000"/>
          </a:bodyPr>
          <a:lstStyle/>
          <a:p>
            <a:pPr eaLnBrk="1" fontAlgn="auto" hangingPunct="1">
              <a:spcAft>
                <a:spcPts val="0"/>
              </a:spcAft>
              <a:defRPr/>
            </a:pPr>
            <a:r>
              <a:rPr lang="en-US" dirty="0"/>
              <a:t>Concrete Washout BMPs</a:t>
            </a:r>
            <a:endParaRPr dirty="0"/>
          </a:p>
        </p:txBody>
      </p:sp>
      <p:sp>
        <p:nvSpPr>
          <p:cNvPr id="28675" name="Rectangle 3">
            <a:extLst>
              <a:ext uri="{FF2B5EF4-FFF2-40B4-BE49-F238E27FC236}">
                <a16:creationId xmlns:a16="http://schemas.microsoft.com/office/drawing/2014/main" id="{DEC72390-B9DB-4BB9-8A0F-249BE1F8E1EC}"/>
              </a:ext>
            </a:extLst>
          </p:cNvPr>
          <p:cNvSpPr>
            <a:spLocks noGrp="1" noChangeArrowheads="1"/>
          </p:cNvSpPr>
          <p:nvPr>
            <p:ph idx="1"/>
          </p:nvPr>
        </p:nvSpPr>
        <p:spPr>
          <a:xfrm>
            <a:off x="381000" y="1524000"/>
            <a:ext cx="8382000" cy="2678113"/>
          </a:xfrm>
        </p:spPr>
        <p:txBody>
          <a:bodyPr/>
          <a:lstStyle/>
          <a:p>
            <a:pPr marL="273050" lvl="1" indent="-273050" eaLnBrk="1" hangingPunct="1">
              <a:lnSpc>
                <a:spcPct val="90000"/>
              </a:lnSpc>
              <a:spcBef>
                <a:spcPts val="1800"/>
              </a:spcBef>
              <a:buClr>
                <a:srgbClr val="0BD0D9"/>
              </a:buClr>
              <a:buSzPct val="95000"/>
              <a:defRPr/>
            </a:pPr>
            <a:r>
              <a:rPr lang="en-US" altLang="en-US" dirty="0">
                <a:latin typeface="+mj-lt"/>
                <a:cs typeface="Times New Roman" panose="02020603050405020304" pitchFamily="18" charset="0"/>
              </a:rPr>
              <a:t>Capture wash water from concrete truck cleaning at designated locations to prevent wash water runoff from entering the storm water system.</a:t>
            </a:r>
          </a:p>
        </p:txBody>
      </p:sp>
      <p:sp>
        <p:nvSpPr>
          <p:cNvPr id="28676" name="Slide Number Placeholder 5">
            <a:extLst>
              <a:ext uri="{FF2B5EF4-FFF2-40B4-BE49-F238E27FC236}">
                <a16:creationId xmlns:a16="http://schemas.microsoft.com/office/drawing/2014/main" id="{82E208F0-137B-4141-AC9A-B9045AF0FE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FEE2071-0E64-461B-A078-62B2AABB1697}" type="slidenum">
              <a:rPr lang="en-US" altLang="en-US" sz="1600">
                <a:solidFill>
                  <a:schemeClr val="tx2"/>
                </a:solidFill>
              </a:rPr>
              <a:pPr eaLnBrk="1" hangingPunct="1"/>
              <a:t>21</a:t>
            </a:fld>
            <a:endParaRPr lang="en-US" altLang="en-US" sz="1600">
              <a:solidFill>
                <a:schemeClr val="tx2"/>
              </a:solidFill>
            </a:endParaRPr>
          </a:p>
        </p:txBody>
      </p:sp>
      <p:pic>
        <p:nvPicPr>
          <p:cNvPr id="7" name="Picture 2" descr="U:\My Pictures\Erosion\ODOT Photos\Good\Picture12.jpg">
            <a:extLst>
              <a:ext uri="{FF2B5EF4-FFF2-40B4-BE49-F238E27FC236}">
                <a16:creationId xmlns:a16="http://schemas.microsoft.com/office/drawing/2014/main" id="{B3140EFB-B9FF-474F-8BAE-AE716347604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037" y="2743199"/>
            <a:ext cx="4833910" cy="3625433"/>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8" name="Picture 2" descr="U:\My Pictures\Erosion\ODOT Photos\Bad\Picture4.jpg">
            <a:extLst>
              <a:ext uri="{FF2B5EF4-FFF2-40B4-BE49-F238E27FC236}">
                <a16:creationId xmlns:a16="http://schemas.microsoft.com/office/drawing/2014/main" id="{A97C01A1-34CD-4304-A50D-792E1C5C8D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9074" y="2743199"/>
            <a:ext cx="2982569" cy="39782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6E09F8-2B7C-4F6C-A652-F98F08A23E9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85298" y="2517752"/>
            <a:ext cx="4848902" cy="3562847"/>
          </a:xfrm>
          <a:prstGeom prst="rect">
            <a:avLst/>
          </a:prstGeom>
        </p:spPr>
      </p:pic>
      <p:sp>
        <p:nvSpPr>
          <p:cNvPr id="71682" name="Rectangle 2">
            <a:extLst>
              <a:ext uri="{FF2B5EF4-FFF2-40B4-BE49-F238E27FC236}">
                <a16:creationId xmlns:a16="http://schemas.microsoft.com/office/drawing/2014/main" id="{DBE2C071-E292-4ADD-9513-3894595F9021}"/>
              </a:ext>
            </a:extLst>
          </p:cNvPr>
          <p:cNvSpPr>
            <a:spLocks noGrp="1" noChangeArrowheads="1"/>
          </p:cNvSpPr>
          <p:nvPr>
            <p:ph type="title"/>
          </p:nvPr>
        </p:nvSpPr>
        <p:spPr>
          <a:xfrm>
            <a:off x="762000" y="685800"/>
            <a:ext cx="6934200" cy="762000"/>
          </a:xfrm>
        </p:spPr>
        <p:txBody>
          <a:bodyPr>
            <a:normAutofit fontScale="90000"/>
          </a:bodyPr>
          <a:lstStyle/>
          <a:p>
            <a:pPr eaLnBrk="1" fontAlgn="auto" hangingPunct="1">
              <a:spcAft>
                <a:spcPts val="0"/>
              </a:spcAft>
              <a:defRPr/>
            </a:pPr>
            <a:r>
              <a:rPr lang="en-US" dirty="0"/>
              <a:t>Site Exit Track Out BMPs</a:t>
            </a:r>
            <a:endParaRPr dirty="0"/>
          </a:p>
        </p:txBody>
      </p:sp>
      <p:sp>
        <p:nvSpPr>
          <p:cNvPr id="28675" name="Rectangle 3">
            <a:extLst>
              <a:ext uri="{FF2B5EF4-FFF2-40B4-BE49-F238E27FC236}">
                <a16:creationId xmlns:a16="http://schemas.microsoft.com/office/drawing/2014/main" id="{DEC72390-B9DB-4BB9-8A0F-249BE1F8E1EC}"/>
              </a:ext>
            </a:extLst>
          </p:cNvPr>
          <p:cNvSpPr>
            <a:spLocks noGrp="1" noChangeArrowheads="1"/>
          </p:cNvSpPr>
          <p:nvPr>
            <p:ph idx="1"/>
          </p:nvPr>
        </p:nvSpPr>
        <p:spPr>
          <a:xfrm>
            <a:off x="381000" y="1524000"/>
            <a:ext cx="8382000" cy="2678113"/>
          </a:xfrm>
        </p:spPr>
        <p:txBody>
          <a:bodyPr/>
          <a:lstStyle/>
          <a:p>
            <a:pPr marL="273050" lvl="1" indent="-273050" eaLnBrk="1" hangingPunct="1">
              <a:lnSpc>
                <a:spcPct val="90000"/>
              </a:lnSpc>
              <a:spcBef>
                <a:spcPts val="1800"/>
              </a:spcBef>
              <a:buClr>
                <a:srgbClr val="0BD0D9"/>
              </a:buClr>
              <a:buSzPct val="95000"/>
              <a:defRPr/>
            </a:pPr>
            <a:r>
              <a:rPr lang="en-US" dirty="0">
                <a:latin typeface="+mj-lt"/>
                <a:cs typeface="Times New Roman" panose="02020603050405020304" pitchFamily="18" charset="0"/>
              </a:rPr>
              <a:t>Wheel washing, rumble strips, rattle plates, large stone, etc.</a:t>
            </a:r>
          </a:p>
          <a:p>
            <a:pPr marL="273050" lvl="1" indent="-273050" eaLnBrk="1" hangingPunct="1">
              <a:lnSpc>
                <a:spcPct val="90000"/>
              </a:lnSpc>
              <a:spcBef>
                <a:spcPts val="1800"/>
              </a:spcBef>
              <a:buClr>
                <a:srgbClr val="0BD0D9"/>
              </a:buClr>
              <a:buSzPct val="95000"/>
              <a:defRPr/>
            </a:pPr>
            <a:r>
              <a:rPr lang="en-US" dirty="0">
                <a:latin typeface="+mj-lt"/>
                <a:cs typeface="Times New Roman" panose="02020603050405020304" pitchFamily="18" charset="0"/>
              </a:rPr>
              <a:t>Remove tracked out sediment by the end of each workday.</a:t>
            </a:r>
          </a:p>
        </p:txBody>
      </p:sp>
      <p:sp>
        <p:nvSpPr>
          <p:cNvPr id="28676" name="Slide Number Placeholder 5">
            <a:extLst>
              <a:ext uri="{FF2B5EF4-FFF2-40B4-BE49-F238E27FC236}">
                <a16:creationId xmlns:a16="http://schemas.microsoft.com/office/drawing/2014/main" id="{82E208F0-137B-4141-AC9A-B9045AF0FE0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FEE2071-0E64-461B-A078-62B2AABB1697}" type="slidenum">
              <a:rPr lang="en-US" altLang="en-US" sz="1600">
                <a:solidFill>
                  <a:schemeClr val="tx2"/>
                </a:solidFill>
              </a:rPr>
              <a:pPr eaLnBrk="1" hangingPunct="1"/>
              <a:t>22</a:t>
            </a:fld>
            <a:endParaRPr lang="en-US" altLang="en-US" sz="1600">
              <a:solidFill>
                <a:schemeClr val="tx2"/>
              </a:solidFill>
            </a:endParaRPr>
          </a:p>
        </p:txBody>
      </p:sp>
      <p:pic>
        <p:nvPicPr>
          <p:cNvPr id="9" name="Picture 2" descr="H:\Misc\Presentations\IMG_2071.JPG">
            <a:extLst>
              <a:ext uri="{FF2B5EF4-FFF2-40B4-BE49-F238E27FC236}">
                <a16:creationId xmlns:a16="http://schemas.microsoft.com/office/drawing/2014/main" id="{798EFBE9-0310-4054-9C2C-2916565C5F3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300" y="4172187"/>
            <a:ext cx="2971800" cy="2228850"/>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pic>
        <p:nvPicPr>
          <p:cNvPr id="10" name="Picture 2" descr="H:\Misc\Presentations\IMG_7207.jpeg">
            <a:extLst>
              <a:ext uri="{FF2B5EF4-FFF2-40B4-BE49-F238E27FC236}">
                <a16:creationId xmlns:a16="http://schemas.microsoft.com/office/drawing/2014/main" id="{0E4053A1-1F38-4479-A64F-B4781C32D93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161301" y="4278314"/>
            <a:ext cx="2830299" cy="2122724"/>
          </a:xfrm>
          <a:prstGeom prst="rect">
            <a:avLst/>
          </a:prstGeom>
          <a:noFill/>
          <a:ln>
            <a:solidFill>
              <a:schemeClr val="accent1">
                <a:shade val="5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977876"/>
      </p:ext>
    </p:extLst>
  </p:cSld>
  <p:clrMapOvr>
    <a:masterClrMapping/>
  </p:clrMapOvr>
  <p:transition>
    <p:strips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1006" y="5674334"/>
            <a:ext cx="2982166" cy="574066"/>
          </a:xfrm>
          <a:prstGeom prst="rect">
            <a:avLst/>
          </a:prstGeom>
        </p:spPr>
      </p:pic>
      <p:pic>
        <p:nvPicPr>
          <p:cNvPr id="4" name="Picture 6" descr="GCSA sqcolo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945651" y="1335565"/>
            <a:ext cx="1699202" cy="1788635"/>
          </a:xfrm>
          <a:prstGeom prst="rect">
            <a:avLst/>
          </a:prstGeom>
          <a:noFill/>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53584" y="3810000"/>
            <a:ext cx="3733216" cy="2053270"/>
          </a:xfrm>
          <a:prstGeom prst="rect">
            <a:avLst/>
          </a:prstGeom>
        </p:spPr>
      </p:pic>
      <p:sp>
        <p:nvSpPr>
          <p:cNvPr id="8" name="TextBox 7"/>
          <p:cNvSpPr txBox="1"/>
          <p:nvPr/>
        </p:nvSpPr>
        <p:spPr>
          <a:xfrm>
            <a:off x="551006" y="899924"/>
            <a:ext cx="5206230" cy="1896863"/>
          </a:xfrm>
          <a:prstGeom prst="rect">
            <a:avLst/>
          </a:prstGeom>
        </p:spPr>
        <p:txBody>
          <a:bodyPr vert="horz" lIns="91440" tIns="45720" rIns="91440" bIns="45720" rtlCol="0" anchor="ctr">
            <a:normAutofit fontScale="92500" lnSpcReduction="20000"/>
          </a:bodyPr>
          <a:lstStyle/>
          <a:p>
            <a:pPr>
              <a:spcBef>
                <a:spcPct val="0"/>
              </a:spcBef>
              <a:spcAft>
                <a:spcPts val="600"/>
              </a:spcAft>
            </a:pPr>
            <a:r>
              <a:rPr lang="en-US" sz="4200" dirty="0">
                <a:solidFill>
                  <a:schemeClr val="accent1">
                    <a:lumMod val="50000"/>
                  </a:schemeClr>
                </a:solidFill>
                <a:latin typeface="+mj-lt"/>
                <a:ea typeface="+mj-ea"/>
                <a:cs typeface="+mj-cs"/>
              </a:rPr>
              <a:t>End of Module 4 on </a:t>
            </a:r>
          </a:p>
          <a:p>
            <a:pPr>
              <a:lnSpc>
                <a:spcPct val="120000"/>
              </a:lnSpc>
              <a:spcBef>
                <a:spcPct val="0"/>
              </a:spcBef>
              <a:spcAft>
                <a:spcPts val="600"/>
              </a:spcAft>
            </a:pPr>
            <a:r>
              <a:rPr lang="en-US" sz="4200" dirty="0">
                <a:solidFill>
                  <a:schemeClr val="accent1">
                    <a:lumMod val="50000"/>
                  </a:schemeClr>
                </a:solidFill>
                <a:latin typeface="+mj-lt"/>
                <a:ea typeface="+mj-ea"/>
                <a:cs typeface="+mj-cs"/>
              </a:rPr>
              <a:t>New Construction and Land Disturbance</a:t>
            </a:r>
          </a:p>
        </p:txBody>
      </p:sp>
      <p:sp>
        <p:nvSpPr>
          <p:cNvPr id="6" name="TextBox 5"/>
          <p:cNvSpPr txBox="1"/>
          <p:nvPr/>
        </p:nvSpPr>
        <p:spPr>
          <a:xfrm>
            <a:off x="551006" y="3124200"/>
            <a:ext cx="4003714" cy="2709113"/>
          </a:xfrm>
          <a:prstGeom prst="rect">
            <a:avLst/>
          </a:prstGeom>
        </p:spPr>
        <p:txBody>
          <a:bodyPr vert="horz" lIns="91440" tIns="45720" rIns="91440" bIns="45720" rtlCol="0" anchor="t">
            <a:normAutofit/>
          </a:bodyPr>
          <a:lstStyle/>
          <a:p>
            <a:pPr>
              <a:lnSpc>
                <a:spcPct val="90000"/>
              </a:lnSpc>
              <a:spcAft>
                <a:spcPts val="600"/>
              </a:spcAft>
            </a:pPr>
            <a:r>
              <a:rPr lang="en-US" sz="1900" b="1" dirty="0">
                <a:solidFill>
                  <a:schemeClr val="accent1">
                    <a:lumMod val="50000"/>
                  </a:schemeClr>
                </a:solidFill>
                <a:latin typeface="+mj-lt"/>
              </a:rPr>
              <a:t>Vernon Seaman</a:t>
            </a:r>
          </a:p>
          <a:p>
            <a:pPr>
              <a:lnSpc>
                <a:spcPct val="90000"/>
              </a:lnSpc>
              <a:spcAft>
                <a:spcPts val="600"/>
              </a:spcAft>
            </a:pPr>
            <a:r>
              <a:rPr lang="en-US" sz="1900" dirty="0">
                <a:solidFill>
                  <a:schemeClr val="accent1">
                    <a:lumMod val="50000"/>
                  </a:schemeClr>
                </a:solidFill>
                <a:latin typeface="+mj-lt"/>
              </a:rPr>
              <a:t>Manager, Envir. And Energy Planning</a:t>
            </a:r>
          </a:p>
          <a:p>
            <a:pPr>
              <a:lnSpc>
                <a:spcPct val="90000"/>
              </a:lnSpc>
              <a:spcAft>
                <a:spcPts val="600"/>
              </a:spcAft>
            </a:pPr>
            <a:r>
              <a:rPr lang="en-US" sz="1900" dirty="0">
                <a:solidFill>
                  <a:schemeClr val="accent1">
                    <a:lumMod val="50000"/>
                  </a:schemeClr>
                </a:solidFill>
                <a:latin typeface="+mj-lt"/>
              </a:rPr>
              <a:t>INCOG</a:t>
            </a:r>
          </a:p>
          <a:p>
            <a:pPr>
              <a:lnSpc>
                <a:spcPct val="90000"/>
              </a:lnSpc>
              <a:spcAft>
                <a:spcPts val="600"/>
              </a:spcAft>
            </a:pPr>
            <a:r>
              <a:rPr lang="en-US" sz="1900" dirty="0">
                <a:solidFill>
                  <a:schemeClr val="accent1">
                    <a:lumMod val="50000"/>
                  </a:schemeClr>
                </a:solidFill>
                <a:latin typeface="+mj-lt"/>
              </a:rPr>
              <a:t>Two West 2</a:t>
            </a:r>
            <a:r>
              <a:rPr lang="en-US" sz="1900" baseline="30000" dirty="0">
                <a:solidFill>
                  <a:schemeClr val="accent1">
                    <a:lumMod val="50000"/>
                  </a:schemeClr>
                </a:solidFill>
                <a:latin typeface="+mj-lt"/>
              </a:rPr>
              <a:t>nd </a:t>
            </a:r>
            <a:r>
              <a:rPr lang="en-US" sz="1900" dirty="0">
                <a:solidFill>
                  <a:schemeClr val="accent1">
                    <a:lumMod val="50000"/>
                  </a:schemeClr>
                </a:solidFill>
                <a:latin typeface="+mj-lt"/>
              </a:rPr>
              <a:t>Street, Ste 800 </a:t>
            </a:r>
          </a:p>
          <a:p>
            <a:pPr>
              <a:lnSpc>
                <a:spcPct val="90000"/>
              </a:lnSpc>
              <a:spcAft>
                <a:spcPts val="600"/>
              </a:spcAft>
            </a:pPr>
            <a:r>
              <a:rPr lang="en-US" sz="1900" dirty="0">
                <a:solidFill>
                  <a:schemeClr val="accent1">
                    <a:lumMod val="50000"/>
                  </a:schemeClr>
                </a:solidFill>
                <a:latin typeface="+mj-lt"/>
              </a:rPr>
              <a:t>Tulsa, OK 74103</a:t>
            </a:r>
          </a:p>
          <a:p>
            <a:pPr>
              <a:lnSpc>
                <a:spcPct val="90000"/>
              </a:lnSpc>
              <a:spcAft>
                <a:spcPts val="600"/>
              </a:spcAft>
            </a:pPr>
            <a:r>
              <a:rPr lang="en-US" sz="1900" dirty="0">
                <a:solidFill>
                  <a:schemeClr val="accent1">
                    <a:lumMod val="50000"/>
                  </a:schemeClr>
                </a:solidFill>
                <a:latin typeface="+mj-lt"/>
              </a:rPr>
              <a:t>(918) 579-9451</a:t>
            </a:r>
          </a:p>
          <a:p>
            <a:pPr>
              <a:lnSpc>
                <a:spcPct val="90000"/>
              </a:lnSpc>
              <a:spcAft>
                <a:spcPts val="600"/>
              </a:spcAft>
            </a:pPr>
            <a:r>
              <a:rPr lang="en-US" sz="1900" dirty="0">
                <a:solidFill>
                  <a:schemeClr val="accent1">
                    <a:lumMod val="50000"/>
                  </a:schemeClr>
                </a:solidFill>
                <a:latin typeface="+mj-lt"/>
                <a:hlinkClick r:id="rId6">
                  <a:extLst>
                    <a:ext uri="{A12FA001-AC4F-418D-AE19-62706E023703}">
                      <ahyp:hlinkClr xmlns:ahyp="http://schemas.microsoft.com/office/drawing/2018/hyperlinkcolor" val="tx"/>
                    </a:ext>
                  </a:extLst>
                </a:hlinkClick>
              </a:rPr>
              <a:t>vseaman@incog.org</a:t>
            </a:r>
            <a:r>
              <a:rPr lang="en-US" sz="1900" dirty="0">
                <a:solidFill>
                  <a:schemeClr val="accent1">
                    <a:lumMod val="50000"/>
                  </a:schemeClr>
                </a:solidFill>
                <a:latin typeface="+mj-lt"/>
              </a:rPr>
              <a:t> </a:t>
            </a:r>
          </a:p>
          <a:p>
            <a:pPr indent="-228600">
              <a:lnSpc>
                <a:spcPct val="90000"/>
              </a:lnSpc>
              <a:spcAft>
                <a:spcPts val="600"/>
              </a:spcAft>
              <a:buFont typeface="Arial" panose="020B0604020202020204" pitchFamily="34" charset="0"/>
              <a:buChar char="•"/>
            </a:pPr>
            <a:endParaRPr lang="en-US" sz="1600" dirty="0">
              <a:solidFill>
                <a:schemeClr val="bg1"/>
              </a:solidFill>
            </a:endParaRPr>
          </a:p>
        </p:txBody>
      </p:sp>
      <p:sp>
        <p:nvSpPr>
          <p:cNvPr id="2" name="Slide Number Placeholder 1"/>
          <p:cNvSpPr>
            <a:spLocks noGrp="1"/>
          </p:cNvSpPr>
          <p:nvPr>
            <p:ph type="sldNum" sz="quarter" idx="12"/>
          </p:nvPr>
        </p:nvSpPr>
        <p:spPr>
          <a:xfrm>
            <a:off x="8197011" y="6266142"/>
            <a:ext cx="480060" cy="476681"/>
          </a:xfrm>
        </p:spPr>
        <p:txBody>
          <a:bodyPr vert="horz" lIns="91440" tIns="45720" rIns="91440" bIns="45720" rtlCol="0" anchor="ctr">
            <a:normAutofit/>
          </a:bodyPr>
          <a:lstStyle/>
          <a:p>
            <a:pPr algn="ctr">
              <a:spcAft>
                <a:spcPts val="600"/>
              </a:spcAft>
            </a:pPr>
            <a:fld id="{746FB596-432D-499C-9187-B7F052D14381}" type="slidenum">
              <a:rPr lang="en-US" sz="2000">
                <a:solidFill>
                  <a:schemeClr val="tx2"/>
                </a:solidFill>
              </a:rPr>
              <a:pPr algn="ctr">
                <a:spcAft>
                  <a:spcPts val="600"/>
                </a:spcAft>
              </a:pPr>
              <a:t>23</a:t>
            </a:fld>
            <a:endParaRPr lang="en-US" sz="2000" dirty="0">
              <a:solidFill>
                <a:schemeClr val="tx2"/>
              </a:solidFill>
            </a:endParaRPr>
          </a:p>
        </p:txBody>
      </p:sp>
    </p:spTree>
    <p:extLst>
      <p:ext uri="{BB962C8B-B14F-4D97-AF65-F5344CB8AC3E}">
        <p14:creationId xmlns:p14="http://schemas.microsoft.com/office/powerpoint/2010/main" val="275181285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C4F75543-A591-40EF-953E-C7C42ACD6E64}"/>
              </a:ext>
            </a:extLst>
          </p:cNvPr>
          <p:cNvSpPr>
            <a:spLocks noGrp="1" noChangeArrowheads="1"/>
          </p:cNvSpPr>
          <p:nvPr>
            <p:ph type="title"/>
          </p:nvPr>
        </p:nvSpPr>
        <p:spPr>
          <a:xfrm>
            <a:off x="838200" y="463550"/>
            <a:ext cx="7772400" cy="914400"/>
          </a:xfrm>
        </p:spPr>
        <p:txBody>
          <a:bodyPr/>
          <a:lstStyle/>
          <a:p>
            <a:pPr eaLnBrk="1" hangingPunct="1"/>
            <a:r>
              <a:rPr lang="en-US" altLang="en-US" dirty="0"/>
              <a:t>What Is Erosion?</a:t>
            </a:r>
          </a:p>
        </p:txBody>
      </p:sp>
      <p:sp>
        <p:nvSpPr>
          <p:cNvPr id="17411" name="Slide Number Placeholder 5">
            <a:extLst>
              <a:ext uri="{FF2B5EF4-FFF2-40B4-BE49-F238E27FC236}">
                <a16:creationId xmlns:a16="http://schemas.microsoft.com/office/drawing/2014/main" id="{62FE74BC-BB9A-4B02-BF3E-F2DFAC24D63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A26FFA2F-0A41-44F9-9576-318FD54437D6}" type="slidenum">
              <a:rPr lang="en-US" altLang="en-US" sz="1600">
                <a:solidFill>
                  <a:schemeClr val="tx2"/>
                </a:solidFill>
              </a:rPr>
              <a:pPr eaLnBrk="1" hangingPunct="1"/>
              <a:t>3</a:t>
            </a:fld>
            <a:endParaRPr lang="en-US" altLang="en-US" sz="1600">
              <a:solidFill>
                <a:schemeClr val="tx2"/>
              </a:solidFill>
            </a:endParaRPr>
          </a:p>
        </p:txBody>
      </p:sp>
      <p:pic>
        <p:nvPicPr>
          <p:cNvPr id="17412" name="Picture 6" descr="IMGP1075 4-10-08, creek N">
            <a:extLst>
              <a:ext uri="{FF2B5EF4-FFF2-40B4-BE49-F238E27FC236}">
                <a16:creationId xmlns:a16="http://schemas.microsoft.com/office/drawing/2014/main" id="{35E23439-AA41-4C2A-BFDB-F4254B9DBA8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48200" y="3124198"/>
            <a:ext cx="4267201" cy="3200401"/>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7413" name="Picture 7" descr="IMGP1082 4-10-08, 5601 S">
            <a:extLst>
              <a:ext uri="{FF2B5EF4-FFF2-40B4-BE49-F238E27FC236}">
                <a16:creationId xmlns:a16="http://schemas.microsoft.com/office/drawing/2014/main" id="{A1120036-7FC3-4314-AE7B-D38A01A3793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3124200"/>
            <a:ext cx="4267200" cy="32004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06ED372B-D3FA-4C2F-95E8-166EC9CDD3F3}"/>
              </a:ext>
            </a:extLst>
          </p:cNvPr>
          <p:cNvSpPr>
            <a:spLocks noGrp="1" noChangeArrowheads="1"/>
          </p:cNvSpPr>
          <p:nvPr>
            <p:ph idx="1"/>
          </p:nvPr>
        </p:nvSpPr>
        <p:spPr>
          <a:xfrm>
            <a:off x="152400" y="1562100"/>
            <a:ext cx="8686800" cy="1181100"/>
          </a:xfrm>
        </p:spPr>
        <p:txBody>
          <a:bodyPr/>
          <a:lstStyle/>
          <a:p>
            <a:pPr eaLnBrk="1" hangingPunct="1">
              <a:spcBef>
                <a:spcPts val="1800"/>
              </a:spcBef>
            </a:pPr>
            <a:r>
              <a:rPr lang="en-US" altLang="en-US" sz="2400" dirty="0">
                <a:latin typeface="+mj-lt"/>
              </a:rPr>
              <a:t>The wearing away of soil due to the action of water.</a:t>
            </a:r>
          </a:p>
          <a:p>
            <a:pPr eaLnBrk="1" hangingPunct="1">
              <a:spcBef>
                <a:spcPts val="1800"/>
              </a:spcBef>
            </a:pPr>
            <a:r>
              <a:rPr lang="en-US" altLang="en-US" sz="2400" dirty="0">
                <a:latin typeface="+mj-lt"/>
              </a:rPr>
              <a:t>Erosion can damage infrastructure and property.</a:t>
            </a:r>
          </a:p>
        </p:txBody>
      </p:sp>
    </p:spTree>
  </p:cSld>
  <p:clrMapOvr>
    <a:masterClrMapping/>
  </p:clrMapOvr>
  <p:transition>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EC6CB470-7461-4B1C-B26E-ED786BB17315}"/>
              </a:ext>
            </a:extLst>
          </p:cNvPr>
          <p:cNvSpPr>
            <a:spLocks noGrp="1" noChangeArrowheads="1"/>
          </p:cNvSpPr>
          <p:nvPr>
            <p:ph type="title"/>
          </p:nvPr>
        </p:nvSpPr>
        <p:spPr>
          <a:xfrm>
            <a:off x="838200" y="685800"/>
            <a:ext cx="7467600" cy="762000"/>
          </a:xfrm>
        </p:spPr>
        <p:txBody>
          <a:bodyPr>
            <a:normAutofit fontScale="90000"/>
          </a:bodyPr>
          <a:lstStyle/>
          <a:p>
            <a:pPr eaLnBrk="1" fontAlgn="auto" hangingPunct="1">
              <a:spcAft>
                <a:spcPts val="0"/>
              </a:spcAft>
              <a:defRPr/>
            </a:pPr>
            <a:r>
              <a:rPr lang="en-US" dirty="0"/>
              <a:t>What Is Sedimentation?</a:t>
            </a:r>
            <a:endParaRPr dirty="0"/>
          </a:p>
        </p:txBody>
      </p:sp>
      <p:sp>
        <p:nvSpPr>
          <p:cNvPr id="16387" name="Rectangle 3">
            <a:extLst>
              <a:ext uri="{FF2B5EF4-FFF2-40B4-BE49-F238E27FC236}">
                <a16:creationId xmlns:a16="http://schemas.microsoft.com/office/drawing/2014/main" id="{8FB82FFA-2321-4987-914D-43B9B6EF5E89}"/>
              </a:ext>
            </a:extLst>
          </p:cNvPr>
          <p:cNvSpPr>
            <a:spLocks noGrp="1" noChangeArrowheads="1"/>
          </p:cNvSpPr>
          <p:nvPr>
            <p:ph idx="1"/>
          </p:nvPr>
        </p:nvSpPr>
        <p:spPr>
          <a:xfrm>
            <a:off x="152400" y="1676400"/>
            <a:ext cx="8686800" cy="1295400"/>
          </a:xfrm>
        </p:spPr>
        <p:txBody>
          <a:bodyPr/>
          <a:lstStyle/>
          <a:p>
            <a:pPr eaLnBrk="1" hangingPunct="1">
              <a:spcBef>
                <a:spcPts val="1800"/>
              </a:spcBef>
            </a:pPr>
            <a:r>
              <a:rPr lang="en-US" altLang="en-US" sz="2400" dirty="0">
                <a:latin typeface="+mj-lt"/>
              </a:rPr>
              <a:t>The depositing of soil particles that settle out of flowing water.</a:t>
            </a:r>
          </a:p>
          <a:p>
            <a:pPr eaLnBrk="1" hangingPunct="1">
              <a:spcBef>
                <a:spcPts val="1800"/>
              </a:spcBef>
            </a:pPr>
            <a:r>
              <a:rPr lang="en-US" altLang="en-US" sz="2400" dirty="0">
                <a:latin typeface="+mj-lt"/>
              </a:rPr>
              <a:t>Sediment buildup destroys stream habitat and blocks flow.</a:t>
            </a:r>
          </a:p>
        </p:txBody>
      </p:sp>
      <p:sp>
        <p:nvSpPr>
          <p:cNvPr id="16388" name="Slide Number Placeholder 5">
            <a:extLst>
              <a:ext uri="{FF2B5EF4-FFF2-40B4-BE49-F238E27FC236}">
                <a16:creationId xmlns:a16="http://schemas.microsoft.com/office/drawing/2014/main" id="{DFC5EFD6-478D-4C47-8085-E93C9388D46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1CF1E6E6-A9EB-43AB-B5D5-BDE570498A88}" type="slidenum">
              <a:rPr lang="en-US" altLang="en-US" sz="1600">
                <a:solidFill>
                  <a:schemeClr val="tx2"/>
                </a:solidFill>
              </a:rPr>
              <a:pPr eaLnBrk="1" hangingPunct="1"/>
              <a:t>4</a:t>
            </a:fld>
            <a:endParaRPr lang="en-US" altLang="en-US" sz="1600">
              <a:solidFill>
                <a:schemeClr val="tx2"/>
              </a:solidFill>
            </a:endParaRPr>
          </a:p>
        </p:txBody>
      </p:sp>
      <p:pic>
        <p:nvPicPr>
          <p:cNvPr id="7" name="Picture 5" descr="erosion &amp; sediment in stream">
            <a:extLst>
              <a:ext uri="{FF2B5EF4-FFF2-40B4-BE49-F238E27FC236}">
                <a16:creationId xmlns:a16="http://schemas.microsoft.com/office/drawing/2014/main" id="{A1C766BF-D938-4ECC-B489-AFE85E23E3E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48200" y="3200400"/>
            <a:ext cx="4121149" cy="30908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2" descr="U:\My Pictures\Erosion\Owasso Development, S. of 86 St\P6050026.JPG">
            <a:extLst>
              <a:ext uri="{FF2B5EF4-FFF2-40B4-BE49-F238E27FC236}">
                <a16:creationId xmlns:a16="http://schemas.microsoft.com/office/drawing/2014/main" id="{C10B259F-E9AC-4A0A-A27F-28455F33F05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3200400"/>
            <a:ext cx="4121149" cy="30908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16A368D9-8D73-4DE5-94B2-2087EC7F8FF8}"/>
              </a:ext>
            </a:extLst>
          </p:cNvPr>
          <p:cNvSpPr>
            <a:spLocks noGrp="1" noChangeArrowheads="1"/>
          </p:cNvSpPr>
          <p:nvPr>
            <p:ph type="title"/>
          </p:nvPr>
        </p:nvSpPr>
        <p:spPr>
          <a:xfrm>
            <a:off x="762000" y="685800"/>
            <a:ext cx="8077200" cy="762000"/>
          </a:xfrm>
        </p:spPr>
        <p:txBody>
          <a:bodyPr>
            <a:normAutofit fontScale="90000"/>
          </a:bodyPr>
          <a:lstStyle/>
          <a:p>
            <a:pPr eaLnBrk="1" fontAlgn="auto" hangingPunct="1">
              <a:spcAft>
                <a:spcPts val="0"/>
              </a:spcAft>
              <a:defRPr/>
            </a:pPr>
            <a:r>
              <a:rPr lang="en-US" dirty="0"/>
              <a:t>Pollution In Storm Drains</a:t>
            </a:r>
            <a:endParaRPr dirty="0"/>
          </a:p>
        </p:txBody>
      </p:sp>
      <p:sp>
        <p:nvSpPr>
          <p:cNvPr id="7171" name="Rectangle 3">
            <a:extLst>
              <a:ext uri="{FF2B5EF4-FFF2-40B4-BE49-F238E27FC236}">
                <a16:creationId xmlns:a16="http://schemas.microsoft.com/office/drawing/2014/main" id="{7EC24509-AA32-4719-B179-8FE10D1FDDA2}"/>
              </a:ext>
            </a:extLst>
          </p:cNvPr>
          <p:cNvSpPr>
            <a:spLocks noGrp="1" noChangeArrowheads="1"/>
          </p:cNvSpPr>
          <p:nvPr>
            <p:ph idx="1"/>
          </p:nvPr>
        </p:nvSpPr>
        <p:spPr>
          <a:xfrm>
            <a:off x="304800" y="1676400"/>
            <a:ext cx="8458200" cy="1157370"/>
          </a:xfrm>
        </p:spPr>
        <p:txBody>
          <a:bodyPr/>
          <a:lstStyle/>
          <a:p>
            <a:pPr marL="274320" lvl="1" indent="-352425" eaLnBrk="1" hangingPunct="1">
              <a:spcBef>
                <a:spcPts val="1800"/>
              </a:spcBef>
              <a:buClr>
                <a:schemeClr val="accent3"/>
              </a:buClr>
            </a:pPr>
            <a:r>
              <a:rPr lang="en-US" altLang="en-US" dirty="0">
                <a:latin typeface="+mj-lt"/>
              </a:rPr>
              <a:t>Keep chemicals, dirt and debris out of the storm drain system.</a:t>
            </a:r>
          </a:p>
          <a:p>
            <a:pPr marL="274320" lvl="1" indent="-352425" eaLnBrk="1" hangingPunct="1">
              <a:spcBef>
                <a:spcPts val="1800"/>
              </a:spcBef>
              <a:buClr>
                <a:schemeClr val="accent3"/>
              </a:buClr>
            </a:pPr>
            <a:r>
              <a:rPr lang="en-US" altLang="en-US" dirty="0">
                <a:latin typeface="+mj-lt"/>
              </a:rPr>
              <a:t>This will prevent pollution of nearby creeks and ponds.</a:t>
            </a:r>
            <a:endParaRPr lang="en-US" altLang="en-US" dirty="0">
              <a:cs typeface="Times New Roman" panose="02020603050405020304" pitchFamily="18" charset="0"/>
            </a:endParaRPr>
          </a:p>
        </p:txBody>
      </p:sp>
      <p:sp>
        <p:nvSpPr>
          <p:cNvPr id="7172" name="Slide Number Placeholder 5">
            <a:extLst>
              <a:ext uri="{FF2B5EF4-FFF2-40B4-BE49-F238E27FC236}">
                <a16:creationId xmlns:a16="http://schemas.microsoft.com/office/drawing/2014/main" id="{F74ABF33-FBA5-4694-A887-4D5CC0B21FF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8A8385D3-BC8B-48DF-96DA-A816E372803A}" type="slidenum">
              <a:rPr lang="en-US" altLang="en-US" sz="1600">
                <a:solidFill>
                  <a:schemeClr val="tx2"/>
                </a:solidFill>
              </a:rPr>
              <a:pPr eaLnBrk="1" hangingPunct="1"/>
              <a:t>5</a:t>
            </a:fld>
            <a:endParaRPr lang="en-US" altLang="en-US" sz="1600">
              <a:solidFill>
                <a:schemeClr val="tx2"/>
              </a:solidFill>
            </a:endParaRPr>
          </a:p>
        </p:txBody>
      </p:sp>
      <p:pic>
        <p:nvPicPr>
          <p:cNvPr id="7173" name="Picture 4" descr="P000359">
            <a:extLst>
              <a:ext uri="{FF2B5EF4-FFF2-40B4-BE49-F238E27FC236}">
                <a16:creationId xmlns:a16="http://schemas.microsoft.com/office/drawing/2014/main" id="{3B7E72CF-73A7-4640-B7EE-F25CD7A5072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716" y="3428999"/>
            <a:ext cx="5034045" cy="303697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4" name="Picture 5" descr="IMGP1397 Tulsa, OK 5-15-08">
            <a:extLst>
              <a:ext uri="{FF2B5EF4-FFF2-40B4-BE49-F238E27FC236}">
                <a16:creationId xmlns:a16="http://schemas.microsoft.com/office/drawing/2014/main" id="{7FD038E4-8601-4EA9-8B40-9131E606437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86400" y="2909970"/>
            <a:ext cx="2667000" cy="3556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6BE4766-979D-4870-A97A-7DDB3EFB3838}"/>
              </a:ext>
            </a:extLst>
          </p:cNvPr>
          <p:cNvSpPr>
            <a:spLocks noGrp="1" noChangeArrowheads="1"/>
          </p:cNvSpPr>
          <p:nvPr>
            <p:ph type="title"/>
          </p:nvPr>
        </p:nvSpPr>
        <p:spPr>
          <a:xfrm>
            <a:off x="717884" y="533400"/>
            <a:ext cx="7952874" cy="914400"/>
          </a:xfrm>
        </p:spPr>
        <p:txBody>
          <a:bodyPr/>
          <a:lstStyle/>
          <a:p>
            <a:pPr eaLnBrk="1" hangingPunct="1"/>
            <a:r>
              <a:rPr lang="en-US" altLang="en-US" sz="4500" dirty="0"/>
              <a:t>Land Disturbance BMP Failure</a:t>
            </a:r>
          </a:p>
        </p:txBody>
      </p:sp>
      <p:sp>
        <p:nvSpPr>
          <p:cNvPr id="9219" name="Slide Number Placeholder 5">
            <a:extLst>
              <a:ext uri="{FF2B5EF4-FFF2-40B4-BE49-F238E27FC236}">
                <a16:creationId xmlns:a16="http://schemas.microsoft.com/office/drawing/2014/main" id="{0D354CA5-3D2F-45E5-955A-6CBFBE23E5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308D9F51-64EC-485A-BF32-19614033BE14}" type="slidenum">
              <a:rPr lang="en-US" altLang="en-US" sz="1600">
                <a:solidFill>
                  <a:schemeClr val="tx2"/>
                </a:solidFill>
              </a:rPr>
              <a:pPr eaLnBrk="1" hangingPunct="1"/>
              <a:t>6</a:t>
            </a:fld>
            <a:endParaRPr lang="en-US" altLang="en-US" sz="1600">
              <a:solidFill>
                <a:schemeClr val="tx2"/>
              </a:solidFill>
            </a:endParaRPr>
          </a:p>
        </p:txBody>
      </p:sp>
      <p:pic>
        <p:nvPicPr>
          <p:cNvPr id="9220" name="Picture 4" descr="IMGP1305 Broken Arrow, OK 5-8-08">
            <a:extLst>
              <a:ext uri="{FF2B5EF4-FFF2-40B4-BE49-F238E27FC236}">
                <a16:creationId xmlns:a16="http://schemas.microsoft.com/office/drawing/2014/main" id="{81031336-20DD-4348-BDD1-87670CD7D2C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0182" y="2667000"/>
            <a:ext cx="5348818" cy="401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0F5B34C0-3232-4E42-890A-1AA078049AEF}"/>
              </a:ext>
            </a:extLst>
          </p:cNvPr>
          <p:cNvSpPr txBox="1">
            <a:spLocks noChangeArrowheads="1"/>
          </p:cNvSpPr>
          <p:nvPr/>
        </p:nvSpPr>
        <p:spPr bwMode="auto">
          <a:xfrm>
            <a:off x="8382000" y="617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endParaRPr lang="en-US" altLang="en-US"/>
          </a:p>
        </p:txBody>
      </p:sp>
      <p:sp>
        <p:nvSpPr>
          <p:cNvPr id="7" name="Rectangle 3">
            <a:extLst>
              <a:ext uri="{FF2B5EF4-FFF2-40B4-BE49-F238E27FC236}">
                <a16:creationId xmlns:a16="http://schemas.microsoft.com/office/drawing/2014/main" id="{CE7442F2-8DCC-4194-AEC4-DFA8DBB8957C}"/>
              </a:ext>
            </a:extLst>
          </p:cNvPr>
          <p:cNvSpPr>
            <a:spLocks noGrp="1" noChangeArrowheads="1"/>
          </p:cNvSpPr>
          <p:nvPr>
            <p:ph idx="1"/>
          </p:nvPr>
        </p:nvSpPr>
        <p:spPr>
          <a:xfrm>
            <a:off x="381000" y="1599866"/>
            <a:ext cx="8153400" cy="809624"/>
          </a:xfrm>
        </p:spPr>
        <p:txBody>
          <a:bodyPr/>
          <a:lstStyle/>
          <a:p>
            <a:pPr marL="228600" lvl="1" indent="-3175" eaLnBrk="1" hangingPunct="1">
              <a:lnSpc>
                <a:spcPct val="90000"/>
              </a:lnSpc>
              <a:buFontTx/>
              <a:buNone/>
            </a:pPr>
            <a:r>
              <a:rPr lang="en-US" altLang="en-US" sz="3200" dirty="0"/>
              <a:t>	</a:t>
            </a:r>
            <a:r>
              <a:rPr lang="en-US" altLang="en-US" dirty="0">
                <a:latin typeface="+mj-lt"/>
              </a:rPr>
              <a:t>BMP failures are often caused by poor installation or lack of BMP maintenance.</a:t>
            </a:r>
          </a:p>
          <a:p>
            <a:pPr eaLnBrk="1" hangingPunct="1">
              <a:lnSpc>
                <a:spcPct val="90000"/>
              </a:lnSpc>
            </a:pPr>
            <a:endParaRPr lang="en-US" altLang="en-US" dirty="0">
              <a:cs typeface="Times New Roman" panose="02020603050405020304" pitchFamily="18" charset="0"/>
            </a:endParaRPr>
          </a:p>
        </p:txBody>
      </p:sp>
    </p:spTree>
  </p:cSld>
  <p:clrMapOvr>
    <a:masterClrMapping/>
  </p:clrMapOvr>
  <p:transition>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8F2ACED7-06A2-4C11-A217-290F536F5FC7}"/>
              </a:ext>
            </a:extLst>
          </p:cNvPr>
          <p:cNvSpPr>
            <a:spLocks noGrp="1" noChangeArrowheads="1"/>
          </p:cNvSpPr>
          <p:nvPr>
            <p:ph type="title"/>
          </p:nvPr>
        </p:nvSpPr>
        <p:spPr>
          <a:xfrm>
            <a:off x="762000" y="641935"/>
            <a:ext cx="7162800" cy="762000"/>
          </a:xfrm>
        </p:spPr>
        <p:txBody>
          <a:bodyPr>
            <a:normAutofit fontScale="90000"/>
          </a:bodyPr>
          <a:lstStyle/>
          <a:p>
            <a:pPr eaLnBrk="1" fontAlgn="auto" hangingPunct="1">
              <a:spcAft>
                <a:spcPts val="0"/>
              </a:spcAft>
              <a:defRPr/>
            </a:pPr>
            <a:r>
              <a:rPr lang="en-US" dirty="0"/>
              <a:t>BMPs: Multiple Failures</a:t>
            </a:r>
            <a:endParaRPr dirty="0"/>
          </a:p>
        </p:txBody>
      </p:sp>
      <p:sp>
        <p:nvSpPr>
          <p:cNvPr id="10243" name="Slide Number Placeholder 5">
            <a:extLst>
              <a:ext uri="{FF2B5EF4-FFF2-40B4-BE49-F238E27FC236}">
                <a16:creationId xmlns:a16="http://schemas.microsoft.com/office/drawing/2014/main" id="{26611E6E-0258-460E-8BA2-D4F58ED71EC9}"/>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FB027CFF-CB8C-4B4F-B17A-3D8412FAFB75}" type="slidenum">
              <a:rPr lang="en-US" altLang="en-US" sz="1600">
                <a:solidFill>
                  <a:schemeClr val="tx2"/>
                </a:solidFill>
              </a:rPr>
              <a:pPr eaLnBrk="1" hangingPunct="1"/>
              <a:t>7</a:t>
            </a:fld>
            <a:endParaRPr lang="en-US" altLang="en-US" sz="1600">
              <a:solidFill>
                <a:schemeClr val="tx2"/>
              </a:solidFill>
            </a:endParaRPr>
          </a:p>
        </p:txBody>
      </p:sp>
      <p:pic>
        <p:nvPicPr>
          <p:cNvPr id="10244" name="Picture 5" descr="IMGP1310 Broken Arrow, OK 5-8-08">
            <a:extLst>
              <a:ext uri="{FF2B5EF4-FFF2-40B4-BE49-F238E27FC236}">
                <a16:creationId xmlns:a16="http://schemas.microsoft.com/office/drawing/2014/main" id="{5B35EAEA-4277-4730-83AD-447DE41FB07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00600" y="1966913"/>
            <a:ext cx="4038600" cy="302895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4" descr="IMGP1309 Broken Arrow, OK 5-8-08">
            <a:extLst>
              <a:ext uri="{FF2B5EF4-FFF2-40B4-BE49-F238E27FC236}">
                <a16:creationId xmlns:a16="http://schemas.microsoft.com/office/drawing/2014/main" id="{1322277C-A137-4166-89FF-A0DA7966B08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0388" y="3286626"/>
            <a:ext cx="3810000" cy="28575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6" descr="IMGP1311 Broken Arrow, OK 5-8-08">
            <a:extLst>
              <a:ext uri="{FF2B5EF4-FFF2-40B4-BE49-F238E27FC236}">
                <a16:creationId xmlns:a16="http://schemas.microsoft.com/office/drawing/2014/main" id="{B68642D5-BADD-4CBF-936F-7E2CF9BB3DC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267200" y="3657600"/>
            <a:ext cx="2236788" cy="298132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Content Placeholder 1">
            <a:extLst>
              <a:ext uri="{FF2B5EF4-FFF2-40B4-BE49-F238E27FC236}">
                <a16:creationId xmlns:a16="http://schemas.microsoft.com/office/drawing/2014/main" id="{65EB27F7-3D73-466E-A9E4-24B65E4D5E42}"/>
              </a:ext>
            </a:extLst>
          </p:cNvPr>
          <p:cNvSpPr>
            <a:spLocks noGrp="1"/>
          </p:cNvSpPr>
          <p:nvPr>
            <p:ph idx="1"/>
          </p:nvPr>
        </p:nvSpPr>
        <p:spPr>
          <a:xfrm>
            <a:off x="457200" y="1676401"/>
            <a:ext cx="8229600" cy="4648200"/>
          </a:xfrm>
        </p:spPr>
        <p:txBody>
          <a:bodyPr/>
          <a:lstStyle/>
          <a:p>
            <a:r>
              <a:rPr lang="en-US" sz="2400" dirty="0">
                <a:latin typeface="Calibri" panose="020F0502020204030204" pitchFamily="34" charset="0"/>
                <a:cs typeface="Calibri" panose="020F0502020204030204" pitchFamily="34" charset="0"/>
              </a:rPr>
              <a:t>Improper installation.</a:t>
            </a:r>
          </a:p>
          <a:p>
            <a:r>
              <a:rPr lang="en-US" sz="2400" dirty="0">
                <a:latin typeface="Calibri" panose="020F0502020204030204" pitchFamily="34" charset="0"/>
                <a:cs typeface="Calibri" panose="020F0502020204030204" pitchFamily="34" charset="0"/>
              </a:rPr>
              <a:t>No maintenance.</a:t>
            </a:r>
          </a:p>
          <a:p>
            <a:r>
              <a:rPr lang="en-US" sz="2400" dirty="0">
                <a:latin typeface="Calibri" panose="020F0502020204030204" pitchFamily="34" charset="0"/>
                <a:cs typeface="Calibri" panose="020F0502020204030204" pitchFamily="34" charset="0"/>
              </a:rPr>
              <a:t>BMP not suitable to site.</a:t>
            </a:r>
          </a:p>
        </p:txBody>
      </p:sp>
    </p:spTree>
  </p:cSld>
  <p:clrMapOvr>
    <a:masterClrMapping/>
  </p:clrMapOvr>
  <p:transition>
    <p:strips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0F8558F6-8FB2-4CA3-B61D-7A52A24A942B}" type="slidenum">
              <a:rPr lang="en-US"/>
              <a:pPr/>
              <a:t>8</a:t>
            </a:fld>
            <a:endParaRPr lang="en-US"/>
          </a:p>
        </p:txBody>
      </p:sp>
      <p:pic>
        <p:nvPicPr>
          <p:cNvPr id="242690" name="Picture 2" descr="sw_images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80700" y="3946613"/>
            <a:ext cx="3258100" cy="2443576"/>
          </a:xfrm>
          <a:prstGeom prst="rect">
            <a:avLst/>
          </a:prstGeom>
          <a:noFill/>
        </p:spPr>
      </p:pic>
      <p:pic>
        <p:nvPicPr>
          <p:cNvPr id="242691" name="Picture 3" descr="sw_images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38718" y="1340083"/>
            <a:ext cx="3017290" cy="2262968"/>
          </a:xfrm>
          <a:prstGeom prst="rect">
            <a:avLst/>
          </a:prstGeom>
          <a:noFill/>
        </p:spPr>
      </p:pic>
      <p:sp>
        <p:nvSpPr>
          <p:cNvPr id="242692" name="Rectangle 4"/>
          <p:cNvSpPr>
            <a:spLocks noChangeArrowheads="1"/>
          </p:cNvSpPr>
          <p:nvPr/>
        </p:nvSpPr>
        <p:spPr bwMode="auto">
          <a:xfrm>
            <a:off x="3582988" y="1268413"/>
            <a:ext cx="5360987" cy="0"/>
          </a:xfrm>
          <a:prstGeom prst="rect">
            <a:avLst/>
          </a:prstGeom>
          <a:noFill/>
          <a:ln w="9525">
            <a:noFill/>
            <a:miter lim="800000"/>
            <a:headEnd/>
            <a:tailEnd/>
          </a:ln>
          <a:effectLst/>
        </p:spPr>
        <p:txBody>
          <a:bodyPr>
            <a:spAutoFit/>
          </a:bodyPr>
          <a:lstStyle/>
          <a:p>
            <a:endParaRPr lang="en-US"/>
          </a:p>
        </p:txBody>
      </p:sp>
      <p:pic>
        <p:nvPicPr>
          <p:cNvPr id="242693" name="Picture 5" descr="sw_images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85875" y="3946614"/>
            <a:ext cx="3258100" cy="2443575"/>
          </a:xfrm>
          <a:prstGeom prst="rect">
            <a:avLst/>
          </a:prstGeom>
          <a:noFill/>
        </p:spPr>
      </p:pic>
      <p:sp>
        <p:nvSpPr>
          <p:cNvPr id="242694" name="Rectangle 6"/>
          <p:cNvSpPr>
            <a:spLocks noChangeArrowheads="1"/>
          </p:cNvSpPr>
          <p:nvPr/>
        </p:nvSpPr>
        <p:spPr bwMode="auto">
          <a:xfrm>
            <a:off x="3582988" y="1268413"/>
            <a:ext cx="5360987" cy="0"/>
          </a:xfrm>
          <a:prstGeom prst="rect">
            <a:avLst/>
          </a:prstGeom>
          <a:noFill/>
          <a:ln w="9525">
            <a:noFill/>
            <a:miter lim="800000"/>
            <a:headEnd/>
            <a:tailEnd/>
          </a:ln>
          <a:effectLst/>
        </p:spPr>
        <p:txBody>
          <a:bodyPr>
            <a:spAutoFit/>
          </a:bodyPr>
          <a:lstStyle/>
          <a:p>
            <a:endParaRPr lang="en-US"/>
          </a:p>
        </p:txBody>
      </p:sp>
      <p:pic>
        <p:nvPicPr>
          <p:cNvPr id="242695" name="Picture 7" descr="sw_images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42553" y="1612765"/>
            <a:ext cx="2624847" cy="1968635"/>
          </a:xfrm>
          <a:prstGeom prst="rect">
            <a:avLst/>
          </a:prstGeom>
          <a:noFill/>
        </p:spPr>
      </p:pic>
      <p:sp>
        <p:nvSpPr>
          <p:cNvPr id="242696" name="Rectangle 8"/>
          <p:cNvSpPr>
            <a:spLocks noChangeArrowheads="1"/>
          </p:cNvSpPr>
          <p:nvPr/>
        </p:nvSpPr>
        <p:spPr bwMode="auto">
          <a:xfrm>
            <a:off x="3582988" y="1268413"/>
            <a:ext cx="5360987" cy="0"/>
          </a:xfrm>
          <a:prstGeom prst="rect">
            <a:avLst/>
          </a:prstGeom>
          <a:noFill/>
          <a:ln w="9525">
            <a:noFill/>
            <a:miter lim="800000"/>
            <a:headEnd/>
            <a:tailEnd/>
          </a:ln>
          <a:effectLst/>
        </p:spPr>
        <p:txBody>
          <a:bodyPr>
            <a:spAutoFit/>
          </a:bodyPr>
          <a:lstStyle/>
          <a:p>
            <a:endParaRPr lang="en-US"/>
          </a:p>
        </p:txBody>
      </p:sp>
      <p:sp>
        <p:nvSpPr>
          <p:cNvPr id="242698" name="Rectangle 10"/>
          <p:cNvSpPr>
            <a:spLocks noChangeArrowheads="1"/>
          </p:cNvSpPr>
          <p:nvPr/>
        </p:nvSpPr>
        <p:spPr bwMode="auto">
          <a:xfrm>
            <a:off x="152400" y="1835567"/>
            <a:ext cx="3015916" cy="1508105"/>
          </a:xfrm>
          <a:prstGeom prst="rect">
            <a:avLst/>
          </a:prstGeom>
          <a:noFill/>
          <a:ln w="9525">
            <a:noFill/>
            <a:miter lim="800000"/>
            <a:headEnd/>
            <a:tailEnd/>
          </a:ln>
          <a:effectLst/>
        </p:spPr>
        <p:txBody>
          <a:bodyPr wrap="square">
            <a:spAutoFit/>
          </a:bodyPr>
          <a:lstStyle/>
          <a:p>
            <a:pPr marL="228600" indent="-228600">
              <a:spcBef>
                <a:spcPts val="1200"/>
              </a:spcBef>
              <a:buClr>
                <a:schemeClr val="accent3"/>
              </a:buClr>
              <a:buFont typeface="Arial" panose="020B0604020202020204" pitchFamily="34" charset="0"/>
              <a:buChar char="•"/>
            </a:pPr>
            <a:r>
              <a:rPr lang="en-US" dirty="0">
                <a:latin typeface="+mj-lt"/>
              </a:rPr>
              <a:t>Silt fence failures.</a:t>
            </a:r>
          </a:p>
          <a:p>
            <a:pPr marL="228600" indent="-228600">
              <a:spcBef>
                <a:spcPts val="1200"/>
              </a:spcBef>
              <a:buClr>
                <a:schemeClr val="accent3"/>
              </a:buClr>
              <a:buFont typeface="Arial" panose="020B0604020202020204" pitchFamily="34" charset="0"/>
              <a:buChar char="•"/>
            </a:pPr>
            <a:r>
              <a:rPr lang="en-US" dirty="0">
                <a:latin typeface="+mj-lt"/>
              </a:rPr>
              <a:t>Trash pollution.</a:t>
            </a:r>
          </a:p>
          <a:p>
            <a:pPr marL="228600" indent="-228600">
              <a:spcBef>
                <a:spcPts val="1200"/>
              </a:spcBef>
              <a:buClr>
                <a:schemeClr val="accent3"/>
              </a:buClr>
              <a:buFont typeface="Arial" panose="020B0604020202020204" pitchFamily="34" charset="0"/>
              <a:buChar char="•"/>
            </a:pPr>
            <a:r>
              <a:rPr lang="en-US" dirty="0">
                <a:latin typeface="+mj-lt"/>
              </a:rPr>
              <a:t>Sediment transport.</a:t>
            </a:r>
          </a:p>
        </p:txBody>
      </p:sp>
      <p:sp>
        <p:nvSpPr>
          <p:cNvPr id="13" name="Rectangle 2">
            <a:extLst>
              <a:ext uri="{FF2B5EF4-FFF2-40B4-BE49-F238E27FC236}">
                <a16:creationId xmlns:a16="http://schemas.microsoft.com/office/drawing/2014/main" id="{2BD5CD9D-FAD7-4988-93D5-A7BFD150166F}"/>
              </a:ext>
            </a:extLst>
          </p:cNvPr>
          <p:cNvSpPr txBox="1">
            <a:spLocks noChangeArrowheads="1"/>
          </p:cNvSpPr>
          <p:nvPr/>
        </p:nvSpPr>
        <p:spPr>
          <a:xfrm>
            <a:off x="762000" y="762000"/>
            <a:ext cx="4876800" cy="762000"/>
          </a:xfrm>
          <a:prstGeom prst="rect">
            <a:avLst/>
          </a:prstGeom>
        </p:spPr>
        <p:txBody>
          <a:bodyPr>
            <a:normAutofit fontScale="82500" lnSpcReduction="1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en-US" dirty="0"/>
              <a:t>More BMP Problems</a:t>
            </a:r>
          </a:p>
        </p:txBody>
      </p:sp>
    </p:spTree>
  </p:cSld>
  <p:clrMapOvr>
    <a:masterClrMapping/>
  </p:clrMapOvr>
  <p:transition>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U:\My Pictures\Stormwater\Silt Fence\IMGP2130.JPG">
            <a:extLst>
              <a:ext uri="{FF2B5EF4-FFF2-40B4-BE49-F238E27FC236}">
                <a16:creationId xmlns:a16="http://schemas.microsoft.com/office/drawing/2014/main" id="{9C55B7F0-61B4-4601-B8BB-6B0F9E6D746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28800" y="3124201"/>
            <a:ext cx="518160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1" name="Slide Number Placeholder 2">
            <a:extLst>
              <a:ext uri="{FF2B5EF4-FFF2-40B4-BE49-F238E27FC236}">
                <a16:creationId xmlns:a16="http://schemas.microsoft.com/office/drawing/2014/main" id="{CE5F47A5-D651-4256-A7B9-339C388427B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C423BA6E-C117-4EAF-9A62-620F2ECCF1AA}" type="slidenum">
              <a:rPr lang="en-US" altLang="en-US" sz="1600"/>
              <a:pPr eaLnBrk="1" hangingPunct="1"/>
              <a:t>9</a:t>
            </a:fld>
            <a:endParaRPr lang="en-US" altLang="en-US" sz="1600" dirty="0"/>
          </a:p>
        </p:txBody>
      </p:sp>
      <p:sp>
        <p:nvSpPr>
          <p:cNvPr id="7" name="Rectangle 2">
            <a:extLst>
              <a:ext uri="{FF2B5EF4-FFF2-40B4-BE49-F238E27FC236}">
                <a16:creationId xmlns:a16="http://schemas.microsoft.com/office/drawing/2014/main" id="{57077130-E311-4DA0-B268-2276A160C35B}"/>
              </a:ext>
            </a:extLst>
          </p:cNvPr>
          <p:cNvSpPr txBox="1">
            <a:spLocks noChangeArrowheads="1"/>
          </p:cNvSpPr>
          <p:nvPr/>
        </p:nvSpPr>
        <p:spPr>
          <a:xfrm>
            <a:off x="762000" y="641935"/>
            <a:ext cx="7924800" cy="762000"/>
          </a:xfrm>
          <a:prstGeom prst="rect">
            <a:avLst/>
          </a:prstGeom>
        </p:spPr>
        <p:txBody>
          <a:bodyPr>
            <a:normAutofit fontScale="90000" lnSpcReduction="10000"/>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eaLnBrk="1" fontAlgn="auto" hangingPunct="1">
              <a:spcAft>
                <a:spcPts val="0"/>
              </a:spcAft>
              <a:defRPr/>
            </a:pPr>
            <a:r>
              <a:rPr lang="en-US" dirty="0"/>
              <a:t>Hay Bales No Longer Acceptable</a:t>
            </a:r>
          </a:p>
        </p:txBody>
      </p:sp>
      <p:sp>
        <p:nvSpPr>
          <p:cNvPr id="8" name="Rectangle 10">
            <a:extLst>
              <a:ext uri="{FF2B5EF4-FFF2-40B4-BE49-F238E27FC236}">
                <a16:creationId xmlns:a16="http://schemas.microsoft.com/office/drawing/2014/main" id="{C0171FFC-CEC4-4131-9CD9-EE90F1E3B85B}"/>
              </a:ext>
            </a:extLst>
          </p:cNvPr>
          <p:cNvSpPr>
            <a:spLocks noChangeArrowheads="1"/>
          </p:cNvSpPr>
          <p:nvPr/>
        </p:nvSpPr>
        <p:spPr bwMode="auto">
          <a:xfrm>
            <a:off x="190500" y="1447800"/>
            <a:ext cx="8496300" cy="1508105"/>
          </a:xfrm>
          <a:prstGeom prst="rect">
            <a:avLst/>
          </a:prstGeom>
          <a:noFill/>
          <a:ln w="9525">
            <a:noFill/>
            <a:miter lim="800000"/>
            <a:headEnd/>
            <a:tailEnd/>
          </a:ln>
          <a:effectLst/>
        </p:spPr>
        <p:txBody>
          <a:bodyPr wrap="square">
            <a:spAutoFit/>
          </a:bodyPr>
          <a:lstStyle/>
          <a:p>
            <a:pPr marL="228600" indent="-228600">
              <a:spcBef>
                <a:spcPts val="1200"/>
              </a:spcBef>
              <a:buClr>
                <a:schemeClr val="accent3"/>
              </a:buClr>
              <a:buFont typeface="Arial" panose="020B0604020202020204" pitchFamily="34" charset="0"/>
              <a:buChar char="•"/>
            </a:pPr>
            <a:r>
              <a:rPr lang="en-US" dirty="0">
                <a:latin typeface="+mj-lt"/>
              </a:rPr>
              <a:t>OKR10: “</a:t>
            </a:r>
            <a:r>
              <a:rPr lang="en-US" i="1" dirty="0">
                <a:latin typeface="+mj-lt"/>
              </a:rPr>
              <a:t>straw or hay bales as BMP controls… are not allowed.</a:t>
            </a:r>
            <a:r>
              <a:rPr lang="en-US" dirty="0">
                <a:latin typeface="+mj-lt"/>
              </a:rPr>
              <a:t>”</a:t>
            </a:r>
          </a:p>
          <a:p>
            <a:pPr marL="228600" indent="-228600">
              <a:spcBef>
                <a:spcPts val="1200"/>
              </a:spcBef>
              <a:buClr>
                <a:schemeClr val="accent3"/>
              </a:buClr>
              <a:buFont typeface="Arial" panose="020B0604020202020204" pitchFamily="34" charset="0"/>
              <a:buChar char="•"/>
            </a:pPr>
            <a:r>
              <a:rPr lang="en-US" dirty="0">
                <a:latin typeface="+mj-lt"/>
              </a:rPr>
              <a:t>Too many “blow-outs” from runoff flows.</a:t>
            </a:r>
          </a:p>
          <a:p>
            <a:pPr marL="228600" indent="-228600">
              <a:spcBef>
                <a:spcPts val="1200"/>
              </a:spcBef>
              <a:buClr>
                <a:schemeClr val="accent3"/>
              </a:buClr>
              <a:buFont typeface="Arial" panose="020B0604020202020204" pitchFamily="34" charset="0"/>
              <a:buChar char="•"/>
            </a:pPr>
            <a:r>
              <a:rPr lang="en-US" dirty="0">
                <a:latin typeface="+mj-lt"/>
              </a:rPr>
              <a:t>Can be used to help support silt fencing.</a:t>
            </a:r>
          </a:p>
        </p:txBody>
      </p:sp>
    </p:spTree>
  </p:cSld>
  <p:clrMapOvr>
    <a:masterClrMapping/>
  </p:clrMapOvr>
  <p:transition>
    <p:strips dir="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5718</TotalTime>
  <Words>3427</Words>
  <Application>Microsoft Office PowerPoint</Application>
  <PresentationFormat>On-screen Show (4:3)</PresentationFormat>
  <Paragraphs>257</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Constantia</vt:lpstr>
      <vt:lpstr>Times</vt:lpstr>
      <vt:lpstr>Times New Roman</vt:lpstr>
      <vt:lpstr>Wingdings 2</vt:lpstr>
      <vt:lpstr>Flow</vt:lpstr>
      <vt:lpstr>PowerPoint Presentation</vt:lpstr>
      <vt:lpstr>Types of MS4 Activities Affected</vt:lpstr>
      <vt:lpstr>What Is Erosion?</vt:lpstr>
      <vt:lpstr>What Is Sedimentation?</vt:lpstr>
      <vt:lpstr>Pollution In Storm Drains</vt:lpstr>
      <vt:lpstr>Land Disturbance BMP Failure</vt:lpstr>
      <vt:lpstr>BMPs: Multiple Failures</vt:lpstr>
      <vt:lpstr>PowerPoint Presentation</vt:lpstr>
      <vt:lpstr>PowerPoint Presentation</vt:lpstr>
      <vt:lpstr>PowerPoint Presentation</vt:lpstr>
      <vt:lpstr>Sediment Controls for MS4 Projects</vt:lpstr>
      <vt:lpstr>Controlling Trash and Chemicals</vt:lpstr>
      <vt:lpstr>Erosion Control BMPs</vt:lpstr>
      <vt:lpstr>Erosion Control BMPs</vt:lpstr>
      <vt:lpstr>Sediment Basin BMPs</vt:lpstr>
      <vt:lpstr>Triangle Sediment Dike BMP</vt:lpstr>
      <vt:lpstr>Dirt Stockpile BMPs</vt:lpstr>
      <vt:lpstr>Inlet Protection BMPs</vt:lpstr>
      <vt:lpstr>Inlet Protection BMPs</vt:lpstr>
      <vt:lpstr>Fuel and Chemical Storage BMPs</vt:lpstr>
      <vt:lpstr>Concrete Washout BMPs</vt:lpstr>
      <vt:lpstr>Site Exit Track Out BMPs</vt:lpstr>
      <vt:lpstr>PowerPoint Presentation</vt:lpstr>
    </vt:vector>
  </TitlesOfParts>
  <Company>NCTCOG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 Water Pollution Prevention:  What We Can Do</dc:title>
  <dc:creator>NCTCOG</dc:creator>
  <cp:lastModifiedBy>Richard Smith</cp:lastModifiedBy>
  <cp:revision>358</cp:revision>
  <dcterms:created xsi:type="dcterms:W3CDTF">2004-08-11T19:51:24Z</dcterms:created>
  <dcterms:modified xsi:type="dcterms:W3CDTF">2021-03-25T14:55:35Z</dcterms:modified>
</cp:coreProperties>
</file>